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2"/>
  </p:notesMasterIdLst>
  <p:sldIdLst>
    <p:sldId id="257" r:id="rId5"/>
    <p:sldId id="259" r:id="rId6"/>
    <p:sldId id="260" r:id="rId7"/>
    <p:sldId id="276" r:id="rId8"/>
    <p:sldId id="278" r:id="rId9"/>
    <p:sldId id="279" r:id="rId10"/>
    <p:sldId id="265" r:id="rId11"/>
    <p:sldId id="280" r:id="rId12"/>
    <p:sldId id="272" r:id="rId13"/>
    <p:sldId id="282" r:id="rId14"/>
    <p:sldId id="274" r:id="rId15"/>
    <p:sldId id="281" r:id="rId16"/>
    <p:sldId id="273" r:id="rId17"/>
    <p:sldId id="271" r:id="rId18"/>
    <p:sldId id="267" r:id="rId19"/>
    <p:sldId id="262"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33" autoAdjust="0"/>
  </p:normalViewPr>
  <p:slideViewPr>
    <p:cSldViewPr>
      <p:cViewPr varScale="1">
        <p:scale>
          <a:sx n="84" d="100"/>
          <a:sy n="84" d="100"/>
        </p:scale>
        <p:origin x="-90" y="-5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B84EF-8DF3-49B3-8588-60FE1D740E91}"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4EAD5-7310-4CB1-8DF5-5CA1D2698E3B}" type="slidenum">
              <a:rPr lang="en-US" smtClean="0"/>
              <a:t>‹#›</a:t>
            </a:fld>
            <a:endParaRPr lang="en-US"/>
          </a:p>
        </p:txBody>
      </p:sp>
    </p:spTree>
    <p:extLst>
      <p:ext uri="{BB962C8B-B14F-4D97-AF65-F5344CB8AC3E}">
        <p14:creationId xmlns:p14="http://schemas.microsoft.com/office/powerpoint/2010/main" val="166337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sitej.mpn.gov.r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learn.nsrc.org/fedidm/value#collapseOne" TargetMode="External"/><Relationship Id="rId5" Type="http://schemas.openxmlformats.org/officeDocument/2006/relationships/hyperlink" Target="mailto:kobson@nb.rs" TargetMode="External"/><Relationship Id="rId4" Type="http://schemas.openxmlformats.org/officeDocument/2006/relationships/hyperlink" Target="http://www.kobson.nb.rs/nauka_u_srbiji/nasi_u_wos.3.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searchgate.net/publication/319128169_Prilog_poboljsanjuuspostavljanju_sistema_za_razvoj_IKT_u_sektoru_obrazovanja?ev=prf_hig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EAC390-682E-4B56-A8FE-E751D0DF39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eduGAIN</a:t>
            </a:r>
            <a:r>
              <a:rPr lang="sr-Latn-RS" baseline="0" dirty="0" smtClean="0"/>
              <a:t> </a:t>
            </a:r>
            <a:r>
              <a:rPr lang="sr-Latn-RS" baseline="0" dirty="0" smtClean="0">
                <a:effectLst/>
              </a:rPr>
              <a:t>može smanjiti troškove pružanja pristupa uslugama i smanjiti troškove održavanja za upravljanje korisničkim nalozima.</a:t>
            </a:r>
          </a:p>
          <a:p>
            <a:endParaRPr lang="sr-Latn-RS" baseline="0" dirty="0" smtClean="0">
              <a:effectLst/>
            </a:endParaRPr>
          </a:p>
          <a:p>
            <a:endParaRPr lang="sr-Latn-RS" dirty="0" smtClean="0"/>
          </a:p>
          <a:p>
            <a:r>
              <a:rPr lang="en-US" dirty="0" smtClean="0"/>
              <a:t>https://monitor.eduroam.org/sp/module.php/discopower/disco.php?entityID=https%3A%2F%2Fmonitor.eduroam.org%2Fsp%2Fmodule.php%2Fsaml%2Fsp%2Fmetadata.php%2Fdefault-sp&amp;return=https%3A%2F%2Fmonitor.eduroam.org%2Fsp%2Fmodule.php%2Fsaml%2Fsp%2Fdiscoresp.php%3FAuthID%3D_be43f322899d1be3e781466042434e1ef14ee037f1%253Ahttps%253A%252F%252Fmonitor.eduroam.org%252Fsp%252Fsaml2%252Fidp%252FSSOService.php%253Fspentityid%253Dhttps%25253A%25252F%25252Fmonitor.eduroam.org%25252Flocalhost%25252Fmodule.php%25252Fsaml%25252Fsp%25252Fmetadata.php%25252Fdefault-sp%2526cookieTime%253D1508855245%2526RelayState%253Dhttps%25253A%25252F%25252Fmonitor.eduroam.org%25252Fdb_web%25252F&amp;returnIDParam=idpentityid</a:t>
            </a:r>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11</a:t>
            </a:fld>
            <a:endParaRPr lang="en-US"/>
          </a:p>
        </p:txBody>
      </p:sp>
    </p:spTree>
    <p:extLst>
      <p:ext uri="{BB962C8B-B14F-4D97-AF65-F5344CB8AC3E}">
        <p14:creationId xmlns:p14="http://schemas.microsoft.com/office/powerpoint/2010/main" val="72623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200" dirty="0" smtClean="0"/>
              <a:t>mogućnost da izgradi brend –</a:t>
            </a:r>
            <a:r>
              <a:rPr lang="sr-Latn-RS" sz="1200" baseline="0" dirty="0" smtClean="0"/>
              <a:t> direktna analogija sa UoB koji se pojavio na Šangajskoj listi tek kad su svi istraživači koji su objavljivali počeli da upisuju/izjašnjavaju se da pripadaju UoB (coomon affiliation</a:t>
            </a:r>
            <a:r>
              <a:rPr lang="sr-Latn-RS" sz="1200" baseline="0" dirty="0" smtClean="0"/>
              <a:t>)</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kern="1200" dirty="0" err="1" smtClean="0">
                <a:solidFill>
                  <a:schemeClr val="tx1"/>
                </a:solidFill>
                <a:effectLst/>
                <a:latin typeface="+mn-lt"/>
                <a:ea typeface="+mn-ea"/>
                <a:cs typeface="+mn-cs"/>
              </a:rPr>
              <a:t>Kobson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Obaveštavamo</a:t>
            </a:r>
            <a:r>
              <a:rPr lang="en-US" sz="1200" kern="1200" dirty="0" smtClean="0">
                <a:solidFill>
                  <a:schemeClr val="tx1"/>
                </a:solidFill>
                <a:effectLst/>
                <a:latin typeface="+mn-lt"/>
                <a:ea typeface="+mn-ea"/>
                <a:cs typeface="+mn-cs"/>
              </a:rPr>
              <a:t> Vas da je </a:t>
            </a:r>
            <a:r>
              <a:rPr lang="en-US" sz="1200" kern="1200" dirty="0" err="1" smtClean="0">
                <a:solidFill>
                  <a:schemeClr val="tx1"/>
                </a:solidFill>
                <a:effectLst/>
                <a:latin typeface="+mn-lt"/>
                <a:ea typeface="+mn-ea"/>
                <a:cs typeface="+mn-cs"/>
              </a:rPr>
              <a:t>KoBSON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uspostavio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saradnju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Ministarstvom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prosvete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nauke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tehnološkog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razvoja</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cilju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uspostavljanja</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3"/>
              </a:rPr>
              <a:t>Dositej</a:t>
            </a:r>
            <a:r>
              <a:rPr lang="en-US" sz="1200" u="sng" kern="1200" dirty="0" smtClean="0">
                <a:solidFill>
                  <a:schemeClr val="tx1"/>
                </a:solidFill>
                <a:effectLst/>
                <a:latin typeface="+mn-lt"/>
                <a:ea typeface="+mn-ea"/>
                <a:cs typeface="+mn-cs"/>
                <a:hlinkClick r:id="rId3"/>
              </a:rPr>
              <a:t> </a:t>
            </a:r>
            <a:r>
              <a:rPr lang="en-US" sz="1200" u="sng" kern="1200" dirty="0" err="1" smtClean="0">
                <a:solidFill>
                  <a:schemeClr val="tx1"/>
                </a:solidFill>
                <a:effectLst/>
                <a:latin typeface="+mn-lt"/>
                <a:ea typeface="+mn-ea"/>
                <a:cs typeface="+mn-cs"/>
                <a:hlinkClick r:id="rId3"/>
              </a:rPr>
              <a:t>Informacionog</a:t>
            </a:r>
            <a:r>
              <a:rPr lang="en-US" sz="1200" u="sng" kern="1200" dirty="0" smtClean="0">
                <a:solidFill>
                  <a:schemeClr val="tx1"/>
                </a:solidFill>
                <a:effectLst/>
                <a:latin typeface="+mn-lt"/>
                <a:ea typeface="+mn-ea"/>
                <a:cs typeface="+mn-cs"/>
                <a:hlinkClick r:id="rId3"/>
              </a:rPr>
              <a:t> </a:t>
            </a:r>
            <a:r>
              <a:rPr lang="en-US" sz="1200" u="sng" kern="1200" dirty="0" err="1" smtClean="0">
                <a:solidFill>
                  <a:schemeClr val="tx1"/>
                </a:solidFill>
                <a:effectLst/>
                <a:latin typeface="+mn-lt"/>
                <a:ea typeface="+mn-ea"/>
                <a:cs typeface="+mn-cs"/>
                <a:hlinkClick r:id="rId3"/>
              </a:rPr>
              <a:t>sistema</a:t>
            </a:r>
            <a:r>
              <a:rPr lang="en-US" sz="1200" u="sng" kern="1200" dirty="0" smtClean="0">
                <a:solidFill>
                  <a:schemeClr val="tx1"/>
                </a:solidFill>
                <a:effectLst/>
                <a:latin typeface="+mn-lt"/>
                <a:ea typeface="+mn-ea"/>
                <a:cs typeface="+mn-cs"/>
                <a:hlinkClick r:id="rId3"/>
              </a:rPr>
              <a:t>.</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Ministarstvo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koristi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podatke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baze</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rPr>
              <a:t>Naši</a:t>
            </a:r>
            <a:r>
              <a:rPr lang="en-US" sz="1200" u="sng" kern="1200" dirty="0" smtClean="0">
                <a:solidFill>
                  <a:schemeClr val="tx1"/>
                </a:solidFill>
                <a:effectLst/>
                <a:latin typeface="+mn-lt"/>
                <a:ea typeface="+mn-ea"/>
                <a:cs typeface="+mn-cs"/>
                <a:hlinkClick r:id="rId4"/>
              </a:rPr>
              <a:t> u </a:t>
            </a:r>
            <a:r>
              <a:rPr lang="en-US" sz="1200" u="sng" kern="1200" dirty="0" err="1" smtClean="0">
                <a:solidFill>
                  <a:schemeClr val="tx1"/>
                </a:solidFill>
                <a:effectLst/>
                <a:latin typeface="+mn-lt"/>
                <a:ea typeface="+mn-ea"/>
                <a:cs typeface="+mn-cs"/>
                <a:hlinkClick r:id="rId4"/>
              </a:rPr>
              <a:t>WoS</a:t>
            </a:r>
            <a:r>
              <a:rPr lang="en-US" sz="1200" kern="1200" dirty="0" smtClean="0">
                <a:solidFill>
                  <a:schemeClr val="tx1"/>
                </a:solidFill>
                <a:effectLst/>
                <a:latin typeface="+mn-lt"/>
                <a:ea typeface="+mn-ea"/>
                <a:cs typeface="+mn-cs"/>
              </a:rPr>
              <a:t> za </a:t>
            </a:r>
            <a:r>
              <a:rPr lang="en-US" sz="1200" kern="1200" dirty="0" err="1" smtClean="0">
                <a:solidFill>
                  <a:schemeClr val="tx1"/>
                </a:solidFill>
                <a:effectLst/>
                <a:latin typeface="+mn-lt"/>
                <a:ea typeface="+mn-ea"/>
                <a:cs typeface="+mn-cs"/>
              </a:rPr>
              <a:t>ujednačavanje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podataka</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autorima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njihovim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radovima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zastupljenim</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Dositej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Informacionom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sistemu</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Pozivamo</a:t>
            </a:r>
            <a:r>
              <a:rPr lang="en-US" sz="1200" kern="1200" dirty="0" smtClean="0">
                <a:solidFill>
                  <a:schemeClr val="tx1"/>
                </a:solidFill>
                <a:effectLst/>
                <a:latin typeface="+mn-lt"/>
                <a:ea typeface="+mn-ea"/>
                <a:cs typeface="+mn-cs"/>
              </a:rPr>
              <a:t> Vas da </a:t>
            </a:r>
            <a:r>
              <a:rPr lang="en-US" sz="1200" kern="1200" dirty="0" err="1" smtClean="0">
                <a:solidFill>
                  <a:schemeClr val="tx1"/>
                </a:solidFill>
                <a:effectLst/>
                <a:latin typeface="+mn-lt"/>
                <a:ea typeface="+mn-ea"/>
                <a:cs typeface="+mn-cs"/>
              </a:rPr>
              <a:t>pregledate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svoju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listu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radova</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servisu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Naši</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WoS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pošaljete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zahtev</a:t>
            </a:r>
            <a:r>
              <a:rPr lang="en-US" sz="1200" kern="1200" dirty="0" smtClean="0">
                <a:solidFill>
                  <a:schemeClr val="tx1"/>
                </a:solidFill>
                <a:effectLst/>
                <a:latin typeface="+mn-lt"/>
                <a:ea typeface="+mn-ea"/>
                <a:cs typeface="+mn-cs"/>
              </a:rPr>
              <a:t> za </a:t>
            </a:r>
            <a:r>
              <a:rPr lang="en-US" sz="1200" kern="1200" dirty="0" err="1" smtClean="0">
                <a:solidFill>
                  <a:schemeClr val="tx1"/>
                </a:solidFill>
                <a:effectLst/>
                <a:latin typeface="+mn-lt"/>
                <a:ea typeface="+mn-ea"/>
                <a:cs typeface="+mn-cs"/>
              </a:rPr>
              <a:t>eventualne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korekcije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podataka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Zahtev</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može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poslati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Ispravka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kojim</a:t>
            </a:r>
            <a:r>
              <a:rPr lang="en-US" sz="1200" kern="1200" dirty="0" smtClean="0">
                <a:solidFill>
                  <a:schemeClr val="tx1"/>
                </a:solidFill>
                <a:effectLst/>
                <a:latin typeface="+mn-lt"/>
                <a:ea typeface="+mn-ea"/>
                <a:cs typeface="+mn-cs"/>
              </a:rPr>
              <a:t> je </a:t>
            </a:r>
            <a:r>
              <a:rPr lang="en-US" sz="1200" kern="1200" dirty="0" err="1" smtClean="0">
                <a:solidFill>
                  <a:schemeClr val="tx1"/>
                </a:solidFill>
                <a:effectLst/>
                <a:latin typeface="+mn-lt"/>
                <a:ea typeface="+mn-ea"/>
                <a:cs typeface="+mn-cs"/>
              </a:rPr>
              <a:t>opremljen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svaki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zapis</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bazi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Naši</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WoS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mejla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adresu</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kobson@nb.rs</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Potpuni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tačni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podaci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zajednički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cilj</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u </a:t>
            </a:r>
            <a:r>
              <a:rPr lang="en-US" sz="1200" kern="1200" dirty="0" err="1" smtClean="0">
                <a:solidFill>
                  <a:schemeClr val="tx1"/>
                </a:solidFill>
                <a:effectLst/>
                <a:latin typeface="+mn-lt"/>
                <a:ea typeface="+mn-ea"/>
                <a:cs typeface="+mn-cs"/>
              </a:rPr>
              <a:t>interesu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celokupne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naučno-istračivačke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zajednice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Srbije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Dositej</a:t>
            </a:r>
            <a:r>
              <a:rPr lang="en-US" sz="1200" baseline="0" dirty="0" smtClean="0"/>
              <a:t> </a:t>
            </a:r>
            <a:r>
              <a:rPr lang="en-US" sz="1200" baseline="0" dirty="0" err="1" smtClean="0"/>
              <a:t>informacioni</a:t>
            </a:r>
            <a:r>
              <a:rPr lang="en-US" sz="1200" baseline="0" dirty="0" smtClean="0"/>
              <a:t> </a:t>
            </a:r>
            <a:r>
              <a:rPr lang="en-US" sz="1200" baseline="0" dirty="0" err="1" smtClean="0"/>
              <a:t>sistem</a:t>
            </a:r>
            <a:r>
              <a:rPr lang="en-US" sz="1200" baseline="0" dirty="0" smtClean="0"/>
              <a:t> – </a:t>
            </a:r>
            <a:r>
              <a:rPr lang="en-US" sz="1200" baseline="0" dirty="0" err="1" smtClean="0"/>
              <a:t>centralni</a:t>
            </a:r>
            <a:r>
              <a:rPr lang="en-US" sz="1200" baseline="0" dirty="0" smtClean="0"/>
              <a:t> </a:t>
            </a:r>
            <a:r>
              <a:rPr lang="en-US" sz="1200" baseline="0" dirty="0" err="1" smtClean="0"/>
              <a:t>informacioni</a:t>
            </a:r>
            <a:r>
              <a:rPr lang="en-US" sz="1200" baseline="0" dirty="0" smtClean="0"/>
              <a:t> </a:t>
            </a:r>
            <a:r>
              <a:rPr lang="en-US" sz="1200" baseline="0" dirty="0" err="1" smtClean="0"/>
              <a:t>sistem</a:t>
            </a:r>
            <a:r>
              <a:rPr lang="en-US" sz="1200" baseline="0" dirty="0" smtClean="0"/>
              <a:t> </a:t>
            </a:r>
            <a:r>
              <a:rPr lang="en-US" sz="1200" baseline="0" dirty="0" err="1" smtClean="0"/>
              <a:t>sa</a:t>
            </a:r>
            <a:r>
              <a:rPr lang="en-US" sz="1200" baseline="0" dirty="0" smtClean="0"/>
              <a:t> </a:t>
            </a:r>
            <a:r>
              <a:rPr lang="en-US" sz="1200" baseline="0" dirty="0" err="1" smtClean="0"/>
              <a:t>podacima</a:t>
            </a:r>
            <a:r>
              <a:rPr lang="en-US" sz="1200" baseline="0" dirty="0" smtClean="0"/>
              <a:t> o </a:t>
            </a:r>
            <a:r>
              <a:rPr lang="en-US" sz="1200" baseline="0" dirty="0" err="1" smtClean="0"/>
              <a:t>korisnicima</a:t>
            </a:r>
            <a:r>
              <a:rPr lang="en-US" sz="1200" baseline="0" dirty="0" smtClean="0"/>
              <a:t>, </a:t>
            </a:r>
            <a:r>
              <a:rPr lang="en-US" sz="1200" baseline="0" dirty="0" err="1" smtClean="0"/>
              <a:t>ukljucujuci</a:t>
            </a:r>
            <a:r>
              <a:rPr lang="en-US" sz="1200" baseline="0" dirty="0" smtClean="0"/>
              <a:t> username/password; </a:t>
            </a:r>
            <a:r>
              <a:rPr lang="en-US" sz="1200" dirty="0" err="1" smtClean="0"/>
              <a:t>Ovim</a:t>
            </a:r>
            <a:r>
              <a:rPr lang="en-US" sz="1200" dirty="0" smtClean="0"/>
              <a:t> </a:t>
            </a:r>
            <a:r>
              <a:rPr lang="en-US" sz="1200" dirty="0" err="1" smtClean="0"/>
              <a:t>su</a:t>
            </a:r>
            <a:r>
              <a:rPr lang="en-US" sz="1200" dirty="0" smtClean="0"/>
              <a:t> </a:t>
            </a:r>
            <a:r>
              <a:rPr lang="en-US" sz="1200" dirty="0" err="1" smtClean="0"/>
              <a:t>izbrisane</a:t>
            </a:r>
            <a:r>
              <a:rPr lang="en-US" sz="1200" dirty="0" smtClean="0"/>
              <a:t> </a:t>
            </a:r>
            <a:r>
              <a:rPr lang="en-US" sz="1200" dirty="0" err="1" smtClean="0"/>
              <a:t>sve</a:t>
            </a:r>
            <a:r>
              <a:rPr lang="en-US" sz="1200" dirty="0" smtClean="0"/>
              <a:t> </a:t>
            </a:r>
            <a:r>
              <a:rPr lang="en-US" sz="1200" dirty="0" err="1" smtClean="0"/>
              <a:t>domace</a:t>
            </a:r>
            <a:r>
              <a:rPr lang="en-US" sz="1200" dirty="0" smtClean="0"/>
              <a:t> reference. </a:t>
            </a:r>
            <a:r>
              <a:rPr lang="en-US" sz="1200" dirty="0" err="1" smtClean="0"/>
              <a:t>Dobijam</a:t>
            </a:r>
            <a:r>
              <a:rPr lang="en-US" sz="1200" baseline="0" dirty="0" smtClean="0"/>
              <a:t> </a:t>
            </a:r>
            <a:r>
              <a:rPr lang="en-US" sz="1200" baseline="0" dirty="0" err="1" smtClean="0"/>
              <a:t>korisni</a:t>
            </a:r>
            <a:r>
              <a:rPr lang="sr-Latn-RS" sz="1200" baseline="0" dirty="0" smtClean="0"/>
              <a:t>čki nalog za koji tačno servis.</a:t>
            </a: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baseline="0" dirty="0" smtClean="0"/>
              <a:t>Ako bi se i koristio ovaj nalog u bilo koji svrhu, ne znam</a:t>
            </a:r>
            <a:endParaRPr lang="sr-Latn-R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Referenca</a:t>
            </a:r>
            <a:r>
              <a:rPr lang="sr-Latn-RS" baseline="0" dirty="0" smtClean="0"/>
              <a:t> je  </a:t>
            </a:r>
            <a:r>
              <a:rPr lang="en-US" b="1" dirty="0" smtClean="0">
                <a:hlinkClick r:id="rId6"/>
              </a:rPr>
              <a:t>Value Proposition and Business Models</a:t>
            </a:r>
            <a:r>
              <a:rPr lang="sr-Latn-RS" b="1" dirty="0" smtClean="0"/>
              <a:t> </a:t>
            </a:r>
            <a:r>
              <a:rPr lang="sr-Latn-RS" b="0" dirty="0" smtClean="0"/>
              <a:t>video 1:31</a:t>
            </a:r>
            <a:r>
              <a:rPr lang="sr-Latn-RS" b="0" baseline="0" dirty="0" smtClean="0"/>
              <a:t> na https://learn.nsrc.org/fedidm/value.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Business Context for Identity Federation: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Social network providers are powerful actors in this space; campuses need to remember, that while those services are compelling in that someone else is handling the obvious costs, the end result is that your users are </a:t>
            </a:r>
            <a:r>
              <a:rPr lang="en-US" b="0" baseline="0" dirty="0" smtClean="0">
                <a:solidFill>
                  <a:srgbClr val="FF0000"/>
                </a:solidFill>
              </a:rPr>
              <a:t>the product that the social network provider sell.</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campus loses the possibility of building a campus brand, and students, faculty, and research communities are left without a more trusted identity to use in collaborations. Having a trusted campus identity is particularly critical with third-party services such as cloud services or publisher-gated journals. There third-party services do not generally trust other third-party services; trust is the currency that makes identity federations so powerful, and </a:t>
            </a:r>
            <a:r>
              <a:rPr lang="en-US" b="0" baseline="0" dirty="0" err="1" smtClean="0"/>
              <a:t>cumpuses</a:t>
            </a:r>
            <a:r>
              <a:rPr lang="en-US" b="0" baseline="0" dirty="0" smtClean="0"/>
              <a:t> with their close access to their users, have the opportunity to support some of the most trusted </a:t>
            </a:r>
            <a:r>
              <a:rPr lang="en-US" b="0" baseline="0" dirty="0" err="1" smtClean="0"/>
              <a:t>idnetity</a:t>
            </a:r>
            <a:r>
              <a:rPr lang="en-US" b="0" baseline="0" dirty="0" smtClean="0"/>
              <a:t> services available today. </a:t>
            </a:r>
            <a:endParaRPr lang="sr-Latn-R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Authority of source of affiliation</a:t>
            </a:r>
            <a:r>
              <a:rPr lang="sr-Latn-RS" b="0" baseline="0" dirty="0" smtClean="0"/>
              <a:t> </a:t>
            </a:r>
            <a:r>
              <a:rPr lang="sr-Latn-CS" dirty="0" smtClean="0"/>
              <a:t>Ауторитет извора припадности</a:t>
            </a:r>
          </a:p>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Many services are offered to staff and</a:t>
            </a:r>
            <a:r>
              <a:rPr lang="sr-Latn-CS" baseline="0" dirty="0" smtClean="0"/>
              <a:t> students based on thier relationship with an organisation, and the only trulz authoritative source of this status is the campus identity szstem itself.</a:t>
            </a:r>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12</a:t>
            </a:fld>
            <a:endParaRPr lang="en-US"/>
          </a:p>
        </p:txBody>
      </p:sp>
    </p:spTree>
    <p:extLst>
      <p:ext uri="{BB962C8B-B14F-4D97-AF65-F5344CB8AC3E}">
        <p14:creationId xmlns:p14="http://schemas.microsoft.com/office/powerpoint/2010/main" val="132375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 </a:t>
            </a:r>
            <a:r>
              <a:rPr lang="en-US" dirty="0" err="1" smtClean="0"/>
              <a:t>eduroam</a:t>
            </a:r>
            <a:r>
              <a:rPr lang="en-US" baseline="0" dirty="0" smtClean="0"/>
              <a:t> je </a:t>
            </a:r>
            <a:r>
              <a:rPr lang="en-US" baseline="0" dirty="0" err="1" smtClean="0"/>
              <a:t>situacija</a:t>
            </a:r>
            <a:r>
              <a:rPr lang="en-US" baseline="0" dirty="0" smtClean="0"/>
              <a:t> ne</a:t>
            </a:r>
            <a:r>
              <a:rPr lang="sr-Latn-RS" baseline="0" dirty="0" smtClean="0"/>
              <a:t>što bolja:  </a:t>
            </a:r>
          </a:p>
          <a:p>
            <a:r>
              <a:rPr lang="sr-Latn-RS" baseline="0" dirty="0" smtClean="0"/>
              <a:t>1. AMRESova lista institucija koje koriste eduroam:</a:t>
            </a:r>
            <a:endParaRPr lang="en-US" dirty="0" smtClean="0"/>
          </a:p>
          <a:p>
            <a:r>
              <a:rPr lang="sr-Latn-RS" dirty="0" smtClean="0"/>
              <a:t>    </a:t>
            </a:r>
            <a:r>
              <a:rPr lang="en-US" dirty="0" smtClean="0"/>
              <a:t>http://www.eduroam.amres.ac.rs/rs/institucije-povezane.php</a:t>
            </a:r>
            <a:endParaRPr lang="sr-Latn-RS" dirty="0" smtClean="0"/>
          </a:p>
          <a:p>
            <a:r>
              <a:rPr lang="sr-Latn-RS" dirty="0" smtClean="0"/>
              <a:t>2. Mjesta sa </a:t>
            </a:r>
            <a:r>
              <a:rPr lang="ru-RU" i="1" dirty="0" smtClean="0"/>
              <a:t>eduroam</a:t>
            </a:r>
            <a:r>
              <a:rPr lang="ru-RU" dirty="0" smtClean="0"/>
              <a:t> </a:t>
            </a:r>
            <a:r>
              <a:rPr lang="sr-Latn-RS" dirty="0" smtClean="0"/>
              <a:t>pristupom mogu se naći na</a:t>
            </a:r>
            <a:r>
              <a:rPr lang="sr-Latn-RS" baseline="0" dirty="0" smtClean="0"/>
              <a:t> mapi:</a:t>
            </a:r>
          </a:p>
          <a:p>
            <a:r>
              <a:rPr lang="en-US" dirty="0" smtClean="0"/>
              <a:t>https://monitor.eduroam.org/eduroam_map.php?type=levels</a:t>
            </a:r>
            <a:endParaRPr lang="sr-Latn-RS" dirty="0" smtClean="0"/>
          </a:p>
          <a:p>
            <a:r>
              <a:rPr lang="sr-Latn-RS" baseline="0" dirty="0" smtClean="0"/>
              <a:t>     </a:t>
            </a:r>
            <a:r>
              <a:rPr lang="sr-Latn-RS" dirty="0" smtClean="0"/>
              <a:t>170 mjesta sa eduroam</a:t>
            </a:r>
            <a:r>
              <a:rPr lang="sr-Latn-RS" baseline="0" dirty="0" smtClean="0"/>
              <a:t> pristupom u Srbiji.</a:t>
            </a:r>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3. Mada tek kada se završi uspostaljanje identity serisa u kampusu, sledeći korak ima smisla i to je instaliranje infrastukture za eduroam servis. Kod nas je teklo obrnuto, prvo je UoB nabavio opremu za eduroam infrastukturu (kojom danas upravlja AMRES) da bi se institucije širom Srbije motivisale da počnu sa uspostavljanjem svojih campus identity system-a.</a:t>
            </a:r>
            <a:endParaRPr lang="en-US" dirty="0" smtClean="0"/>
          </a:p>
          <a:p>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13</a:t>
            </a:fld>
            <a:endParaRPr lang="en-US"/>
          </a:p>
        </p:txBody>
      </p:sp>
    </p:spTree>
    <p:extLst>
      <p:ext uri="{BB962C8B-B14F-4D97-AF65-F5344CB8AC3E}">
        <p14:creationId xmlns:p14="http://schemas.microsoft.com/office/powerpoint/2010/main" val="290160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Objasniti put</a:t>
            </a:r>
            <a:r>
              <a:rPr lang="sr-Latn-RS" baseline="0" dirty="0" smtClean="0"/>
              <a:t> </a:t>
            </a:r>
            <a:r>
              <a:rPr lang="sr-Latn-RS" dirty="0" smtClean="0"/>
              <a:t>kojim</a:t>
            </a:r>
            <a:r>
              <a:rPr lang="sr-Latn-RS" baseline="0" dirty="0" smtClean="0"/>
              <a:t> je AMRES krenuo.</a:t>
            </a:r>
          </a:p>
          <a:p>
            <a:r>
              <a:rPr lang="sr-Latn-RS" baseline="0" dirty="0" smtClean="0"/>
              <a:t>Vidimo mali broj kampusa koji su davaoci identiteta. </a:t>
            </a:r>
          </a:p>
          <a:p>
            <a:r>
              <a:rPr lang="sr-Latn-RS" baseline="0" dirty="0" smtClean="0"/>
              <a:t>Na listi su dva fakulteta UoB i njegov RCUB, računski centar Univerziteta (centar koji bi trebalo da radi u korist svih fakulteta UoB). I pored toga, očigledno je da će svaki fakultet morati da se snalazi sam da bi ušao u oblast.</a:t>
            </a:r>
          </a:p>
          <a:p>
            <a:endParaRPr lang="sr-Latn-RS" dirty="0" smtClean="0"/>
          </a:p>
          <a:p>
            <a:r>
              <a:rPr lang="sr-Latn-RS" dirty="0" smtClean="0"/>
              <a:t>Imamo ograničene resurse, a ponašamo se kao da na svakom mjestu/školi/fakultetu možemo da obezbjedimo/angažujemo dovoljno kompetentno osoblje za razvoj i održavanje infrastukturnih servisa.</a:t>
            </a:r>
            <a:endParaRPr lang="sr-Latn-RS" baseline="0" dirty="0" smtClean="0"/>
          </a:p>
          <a:p>
            <a:endParaRPr lang="sr-Latn-RS" baseline="0" dirty="0" smtClean="0"/>
          </a:p>
          <a:p>
            <a:r>
              <a:rPr lang="sr-Latn-RS" baseline="0" dirty="0" smtClean="0"/>
              <a:t>Izgleda da postoji velika opasnost da bi integrišući proces, neophodan za razvoj i održavanje infrastrukturnih IT servisa bio velika opasnost po odžavanje stanja dezintegrisanosti na Univerzitetu.</a:t>
            </a:r>
          </a:p>
          <a:p>
            <a:endParaRPr lang="sr-Latn-RS" baseline="0" dirty="0" smtClean="0"/>
          </a:p>
          <a:p>
            <a:r>
              <a:rPr lang="sr-Latn-RS" baseline="0" dirty="0" smtClean="0"/>
              <a:t>Kao korisnici, istraživači, studenti, bićemo prinudjeni da se sami snalazimo kad god se pripadnost i status na Univerzitetu provjerava on-line i dalje cemo nastupati kao </a:t>
            </a:r>
            <a:r>
              <a:rPr lang="en-US" baseline="0" dirty="0" smtClean="0"/>
              <a:t>“</a:t>
            </a:r>
            <a:r>
              <a:rPr lang="sr-Latn-RS" baseline="0" dirty="0" smtClean="0"/>
              <a:t>s</a:t>
            </a:r>
            <a:r>
              <a:rPr lang="en-US" baseline="0" dirty="0" smtClean="0"/>
              <a:t>v</a:t>
            </a:r>
            <a:r>
              <a:rPr lang="sr-Latn-RS" baseline="0" dirty="0" smtClean="0"/>
              <a:t>aka vaška obaška</a:t>
            </a:r>
            <a:r>
              <a:rPr lang="en-US" baseline="0" dirty="0" smtClean="0"/>
              <a:t>”, </a:t>
            </a:r>
            <a:r>
              <a:rPr lang="sr-Latn-RS" baseline="0" dirty="0" smtClean="0"/>
              <a:t>š</a:t>
            </a:r>
            <a:r>
              <a:rPr lang="en-US" baseline="0" dirty="0" smtClean="0"/>
              <a:t>to </a:t>
            </a:r>
            <a:r>
              <a:rPr lang="en-US" baseline="0" dirty="0" err="1" smtClean="0"/>
              <a:t>nas</a:t>
            </a:r>
            <a:r>
              <a:rPr lang="en-US" baseline="0" dirty="0" smtClean="0"/>
              <a:t> je do </a:t>
            </a:r>
            <a:r>
              <a:rPr lang="en-US" baseline="0" dirty="0" err="1" smtClean="0"/>
              <a:t>prije</a:t>
            </a:r>
            <a:r>
              <a:rPr lang="en-US" baseline="0" dirty="0" smtClean="0"/>
              <a:t> par </a:t>
            </a:r>
            <a:r>
              <a:rPr lang="en-US" baseline="0" dirty="0" err="1" smtClean="0"/>
              <a:t>godina</a:t>
            </a:r>
            <a:r>
              <a:rPr lang="en-US" baseline="0" dirty="0" smtClean="0"/>
              <a:t> </a:t>
            </a:r>
            <a:r>
              <a:rPr lang="en-US" baseline="0" dirty="0" err="1" smtClean="0"/>
              <a:t>ko</a:t>
            </a:r>
            <a:r>
              <a:rPr lang="sr-Latn-RS" baseline="0" dirty="0" smtClean="0"/>
              <a:t>štalo plasmana na Šangajskoj listi.</a:t>
            </a:r>
          </a:p>
          <a:p>
            <a:r>
              <a:rPr lang="sr-Latn-RS" baseline="0" dirty="0" smtClean="0"/>
              <a:t> </a:t>
            </a:r>
          </a:p>
        </p:txBody>
      </p:sp>
      <p:sp>
        <p:nvSpPr>
          <p:cNvPr id="4" name="Slide Number Placeholder 3"/>
          <p:cNvSpPr>
            <a:spLocks noGrp="1"/>
          </p:cNvSpPr>
          <p:nvPr>
            <p:ph type="sldNum" sz="quarter" idx="10"/>
          </p:nvPr>
        </p:nvSpPr>
        <p:spPr/>
        <p:txBody>
          <a:bodyPr/>
          <a:lstStyle/>
          <a:p>
            <a:fld id="{4254EAD5-7310-4CB1-8DF5-5CA1D2698E3B}" type="slidenum">
              <a:rPr lang="en-US" smtClean="0"/>
              <a:t>14</a:t>
            </a:fld>
            <a:endParaRPr lang="en-US"/>
          </a:p>
        </p:txBody>
      </p:sp>
    </p:spTree>
    <p:extLst>
      <p:ext uri="{BB962C8B-B14F-4D97-AF65-F5344CB8AC3E}">
        <p14:creationId xmlns:p14="http://schemas.microsoft.com/office/powerpoint/2010/main" val="388800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Imamo ograničene resurse, a ponašamo se kao da na svakom mjestu/školi/fakultetu možemo da obezbjedimo/angažujemo dovoljno kompetentno osoblje za razvoj i održavanje infrastukturnih servisa.</a:t>
            </a:r>
            <a:endParaRPr lang="sr-Latn-RS" baseline="0" dirty="0" smtClean="0"/>
          </a:p>
          <a:p>
            <a:endParaRPr lang="sr-Latn-RS" baseline="0" dirty="0" smtClean="0"/>
          </a:p>
          <a:p>
            <a:r>
              <a:rPr lang="sr-Latn-RS" baseline="0" dirty="0" smtClean="0"/>
              <a:t>Izgleda da postoji velika opasnost da bi integrišući proces, neophodan za razvoj i održavanje infrastrukturnih IT servisa bio velika opasnost po odžavanje stanja dezintegrisanosti na Univerzitetu.</a:t>
            </a:r>
          </a:p>
          <a:p>
            <a:endParaRPr lang="sr-Latn-RS" baseline="0" dirty="0" smtClean="0"/>
          </a:p>
          <a:p>
            <a:r>
              <a:rPr lang="sr-Latn-RS" baseline="0" dirty="0" smtClean="0"/>
              <a:t>Kao korisnici, istraživači, studenti, bićemo prinudjeni da se sami snalazimo i kad god se pripadnost i status na Univerzitetu provjerava on-line i dalje cemo nastupati kao </a:t>
            </a:r>
            <a:r>
              <a:rPr lang="en-US" baseline="0" dirty="0" smtClean="0"/>
              <a:t>“</a:t>
            </a:r>
            <a:r>
              <a:rPr lang="sr-Latn-RS" baseline="0" dirty="0" smtClean="0"/>
              <a:t>s</a:t>
            </a:r>
            <a:r>
              <a:rPr lang="en-US" baseline="0" dirty="0" smtClean="0"/>
              <a:t>v</a:t>
            </a:r>
            <a:r>
              <a:rPr lang="sr-Latn-RS" baseline="0" dirty="0" smtClean="0"/>
              <a:t>aka vaška obaška</a:t>
            </a:r>
            <a:r>
              <a:rPr lang="en-US" baseline="0" dirty="0" smtClean="0"/>
              <a:t>”, </a:t>
            </a:r>
            <a:r>
              <a:rPr lang="sr-Latn-RS" baseline="0" dirty="0" smtClean="0"/>
              <a:t>š</a:t>
            </a:r>
            <a:r>
              <a:rPr lang="en-US" baseline="0" dirty="0" smtClean="0"/>
              <a:t>to </a:t>
            </a:r>
            <a:r>
              <a:rPr lang="en-US" baseline="0" dirty="0" err="1" smtClean="0"/>
              <a:t>nas</a:t>
            </a:r>
            <a:r>
              <a:rPr lang="sr-Latn-RS" baseline="0" dirty="0" smtClean="0"/>
              <a:t> </a:t>
            </a:r>
            <a:r>
              <a:rPr lang="en-US" baseline="0" dirty="0" smtClean="0"/>
              <a:t>je do </a:t>
            </a:r>
            <a:r>
              <a:rPr lang="en-US" baseline="0" dirty="0" err="1" smtClean="0"/>
              <a:t>prije</a:t>
            </a:r>
            <a:r>
              <a:rPr lang="sr-Latn-RS" baseline="0" dirty="0" smtClean="0"/>
              <a:t> </a:t>
            </a:r>
            <a:r>
              <a:rPr lang="en-US" baseline="0" dirty="0" smtClean="0"/>
              <a:t>par </a:t>
            </a:r>
            <a:r>
              <a:rPr lang="en-US" baseline="0" dirty="0" err="1" smtClean="0"/>
              <a:t>godina</a:t>
            </a:r>
            <a:r>
              <a:rPr lang="sr-Latn-RS" baseline="0" dirty="0" smtClean="0"/>
              <a:t> </a:t>
            </a:r>
            <a:r>
              <a:rPr lang="en-US" baseline="0" dirty="0" err="1" smtClean="0"/>
              <a:t>ko</a:t>
            </a:r>
            <a:r>
              <a:rPr lang="sr-Latn-RS" baseline="0" dirty="0" smtClean="0"/>
              <a:t>štalo plasmana na Šangajskoj listi.</a:t>
            </a:r>
          </a:p>
          <a:p>
            <a:r>
              <a:rPr lang="sr-Latn-RS" baseline="0" dirty="0" smtClean="0"/>
              <a:t> </a:t>
            </a:r>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15</a:t>
            </a:fld>
            <a:endParaRPr lang="en-US"/>
          </a:p>
        </p:txBody>
      </p:sp>
    </p:spTree>
    <p:extLst>
      <p:ext uri="{BB962C8B-B14F-4D97-AF65-F5344CB8AC3E}">
        <p14:creationId xmlns:p14="http://schemas.microsoft.com/office/powerpoint/2010/main" val="3674031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Prvi dokument o infrastrukturi (2015) i</a:t>
            </a:r>
            <a:r>
              <a:rPr lang="sr-Latn-RS" baseline="0" dirty="0" smtClean="0"/>
              <a:t> to o fizičkoj infrastukturi za srednje i osnovne škole može se naći na sajtu researchgate.net pod nazivom </a:t>
            </a:r>
            <a:r>
              <a:rPr lang="en-US" b="1" dirty="0" smtClean="0">
                <a:effectLst/>
              </a:rPr>
              <a:t>Technical Report: </a:t>
            </a:r>
            <a:r>
              <a:rPr lang="en-US" b="1" dirty="0" err="1" smtClean="0">
                <a:effectLst/>
                <a:hlinkClick r:id="rId3"/>
              </a:rPr>
              <a:t>Prilog</a:t>
            </a:r>
            <a:r>
              <a:rPr lang="en-US" b="1" dirty="0" smtClean="0">
                <a:effectLst/>
                <a:hlinkClick r:id="rId3"/>
              </a:rPr>
              <a:t> </a:t>
            </a:r>
            <a:r>
              <a:rPr lang="en-US" b="1" dirty="0" err="1" smtClean="0">
                <a:effectLst/>
                <a:hlinkClick r:id="rId3"/>
              </a:rPr>
              <a:t>poboljšanju</a:t>
            </a:r>
            <a:r>
              <a:rPr lang="en-US" b="1" dirty="0" smtClean="0">
                <a:effectLst/>
                <a:hlinkClick r:id="rId3"/>
              </a:rPr>
              <a:t>/</a:t>
            </a:r>
            <a:r>
              <a:rPr lang="en-US" b="1" dirty="0" err="1" smtClean="0">
                <a:effectLst/>
                <a:hlinkClick r:id="rId3"/>
              </a:rPr>
              <a:t>uspostavljanju</a:t>
            </a:r>
            <a:r>
              <a:rPr lang="en-US" b="1" dirty="0" smtClean="0">
                <a:effectLst/>
                <a:hlinkClick r:id="rId3"/>
              </a:rPr>
              <a:t> </a:t>
            </a:r>
            <a:r>
              <a:rPr lang="en-US" b="1" dirty="0" err="1" smtClean="0">
                <a:effectLst/>
                <a:hlinkClick r:id="rId3"/>
              </a:rPr>
              <a:t>sistema</a:t>
            </a:r>
            <a:r>
              <a:rPr lang="en-US" b="1" dirty="0" smtClean="0">
                <a:effectLst/>
                <a:hlinkClick r:id="rId3"/>
              </a:rPr>
              <a:t> za </a:t>
            </a:r>
            <a:r>
              <a:rPr lang="en-US" b="1" dirty="0" err="1" smtClean="0">
                <a:effectLst/>
                <a:hlinkClick r:id="rId3"/>
              </a:rPr>
              <a:t>razvoj</a:t>
            </a:r>
            <a:r>
              <a:rPr lang="en-US" b="1" dirty="0" smtClean="0">
                <a:effectLst/>
                <a:hlinkClick r:id="rId3"/>
              </a:rPr>
              <a:t> IKT u </a:t>
            </a:r>
            <a:r>
              <a:rPr lang="en-US" b="1" dirty="0" err="1" smtClean="0">
                <a:effectLst/>
                <a:hlinkClick r:id="rId3"/>
              </a:rPr>
              <a:t>sektoru</a:t>
            </a:r>
            <a:r>
              <a:rPr lang="en-US" b="1" dirty="0" smtClean="0">
                <a:effectLst/>
                <a:hlinkClick r:id="rId3"/>
              </a:rPr>
              <a:t> </a:t>
            </a:r>
            <a:r>
              <a:rPr lang="en-US" b="1" dirty="0" err="1" smtClean="0">
                <a:effectLst/>
                <a:hlinkClick r:id="rId3"/>
              </a:rPr>
              <a:t>obrazovanja</a:t>
            </a:r>
            <a:r>
              <a:rPr lang="sr-Latn-RS" b="1" dirty="0" smtClean="0">
                <a:effectLst/>
                <a:hlinkClick r:id="rId3"/>
              </a:rPr>
              <a:t>.</a:t>
            </a:r>
            <a:r>
              <a:rPr lang="en-US" b="1" dirty="0" smtClean="0">
                <a:effectLst/>
                <a:hlinkClick r:id="rId3"/>
              </a:rPr>
              <a:t> </a:t>
            </a:r>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16</a:t>
            </a:fld>
            <a:endParaRPr lang="en-US"/>
          </a:p>
        </p:txBody>
      </p:sp>
    </p:spTree>
    <p:extLst>
      <p:ext uri="{BB962C8B-B14F-4D97-AF65-F5344CB8AC3E}">
        <p14:creationId xmlns:p14="http://schemas.microsoft.com/office/powerpoint/2010/main" val="25259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6EAC390-682E-4B56-A8FE-E751D0DF39C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Anything that benefits from network connection will be connected </a:t>
            </a:r>
          </a:p>
          <a:p>
            <a:endParaRPr lang="sr-Latn-RS" dirty="0" smtClean="0"/>
          </a:p>
          <a:p>
            <a:endParaRPr lang="sr-Latn-RS" baseline="0" dirty="0" smtClean="0"/>
          </a:p>
          <a:p>
            <a:endParaRPr lang="sr-Latn-RS" dirty="0" smtClean="0"/>
          </a:p>
        </p:txBody>
      </p:sp>
      <p:sp>
        <p:nvSpPr>
          <p:cNvPr id="4" name="Slide Number Placeholder 3"/>
          <p:cNvSpPr>
            <a:spLocks noGrp="1"/>
          </p:cNvSpPr>
          <p:nvPr>
            <p:ph type="sldNum" sz="quarter" idx="10"/>
          </p:nvPr>
        </p:nvSpPr>
        <p:spPr/>
        <p:txBody>
          <a:bodyPr/>
          <a:lstStyle/>
          <a:p>
            <a:fld id="{73B3D645-EFC7-4546-91FD-69F342A558E4}"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3D645-EFC7-4546-91FD-69F342A558E4}"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Moramo se osvjestiti</a:t>
            </a:r>
            <a:r>
              <a:rPr lang="sr-Latn-RS" baseline="0" dirty="0" smtClean="0"/>
              <a:t> u pogledu toga š</a:t>
            </a:r>
            <a:r>
              <a:rPr lang="sr-Latn-RS" dirty="0" smtClean="0"/>
              <a:t>ta</a:t>
            </a:r>
            <a:r>
              <a:rPr lang="sr-Latn-RS" baseline="0" dirty="0" smtClean="0"/>
              <a:t> se sve prikuplja, i u koju svrhu, i kako se onda ti prikupljeni podarci čuvaju.</a:t>
            </a:r>
          </a:p>
          <a:p>
            <a:r>
              <a:rPr lang="sr-Latn-RS" baseline="0" dirty="0" smtClean="0"/>
              <a:t>Primjer je katalonski program za sprečavanje prepisivanja – program prikuplja biometrijske podatke, face&amp;voice recognation, typing metrics itd. Ovo je pravi primjer prekomjerne upotrebe tehnologije.</a:t>
            </a:r>
          </a:p>
          <a:p>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How would you react if shopkeepers asked for the same permissions as apps? </a:t>
            </a:r>
          </a:p>
          <a:p>
            <a:r>
              <a:rPr lang="en-US" dirty="0" smtClean="0"/>
              <a:t>https://www.theguardian.com/technology/2015/jan/12/shopkeepers-permissions-apps-smartphone-privacy</a:t>
            </a:r>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4</a:t>
            </a:fld>
            <a:endParaRPr lang="en-US"/>
          </a:p>
        </p:txBody>
      </p:sp>
    </p:spTree>
    <p:extLst>
      <p:ext uri="{BB962C8B-B14F-4D97-AF65-F5344CB8AC3E}">
        <p14:creationId xmlns:p14="http://schemas.microsoft.com/office/powerpoint/2010/main" val="83730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5</a:t>
            </a:fld>
            <a:endParaRPr lang="en-US"/>
          </a:p>
        </p:txBody>
      </p:sp>
    </p:spTree>
    <p:extLst>
      <p:ext uri="{BB962C8B-B14F-4D97-AF65-F5344CB8AC3E}">
        <p14:creationId xmlns:p14="http://schemas.microsoft.com/office/powerpoint/2010/main" val="152200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Campus identity systems</a:t>
            </a:r>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SSO je prva posljedica dobro dizajniranog</a:t>
            </a:r>
            <a:r>
              <a:rPr lang="sr-Latn-RS" baseline="0" dirty="0" smtClean="0"/>
              <a:t> sistema za upravljanje identitetima. </a:t>
            </a:r>
            <a:endParaRPr lang="sr-Latn-RS" dirty="0" smtClean="0"/>
          </a:p>
          <a:p>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6</a:t>
            </a:fld>
            <a:endParaRPr lang="en-US"/>
          </a:p>
        </p:txBody>
      </p:sp>
    </p:spTree>
    <p:extLst>
      <p:ext uri="{BB962C8B-B14F-4D97-AF65-F5344CB8AC3E}">
        <p14:creationId xmlns:p14="http://schemas.microsoft.com/office/powerpoint/2010/main" val="284372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Uspostaljvanje identity</a:t>
            </a:r>
            <a:r>
              <a:rPr lang="sr-Latn-RS" baseline="0" dirty="0" smtClean="0"/>
              <a:t> servisa počinje u k</a:t>
            </a:r>
            <a:r>
              <a:rPr lang="en-US" baseline="0" dirty="0" smtClean="0"/>
              <a:t>a</a:t>
            </a:r>
            <a:r>
              <a:rPr lang="sr-Latn-RS" baseline="0" dirty="0" smtClean="0"/>
              <a:t>mpusu.</a:t>
            </a:r>
          </a:p>
          <a:p>
            <a:r>
              <a:rPr lang="sr-Latn-RS" baseline="0" dirty="0" smtClean="0"/>
              <a:t>U kampusu je potrebno rješiti ko su njihovi korisnici, ali i ko nije.</a:t>
            </a:r>
          </a:p>
          <a:p>
            <a:r>
              <a:rPr lang="en-US" baseline="0" dirty="0" smtClean="0"/>
              <a:t>P</a:t>
            </a:r>
            <a:r>
              <a:rPr lang="sr-Latn-RS" baseline="0" dirty="0" smtClean="0"/>
              <a:t>ružiti/ne pružati (provision/deprovision) account information (informacije o korinisčkom nalogu/account)</a:t>
            </a:r>
          </a:p>
          <a:p>
            <a:endParaRPr lang="sr-Latn-RS" baseline="0" dirty="0" smtClean="0"/>
          </a:p>
          <a:p>
            <a:r>
              <a:rPr lang="sr-Latn-RS" baseline="0" dirty="0" smtClean="0"/>
              <a:t>Tek kada se ovo završi sledeći koraci, zapravo instaliranje infrastukture za eduroam servis, imaju smisla.</a:t>
            </a:r>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7</a:t>
            </a:fld>
            <a:endParaRPr lang="en-US"/>
          </a:p>
        </p:txBody>
      </p:sp>
    </p:spTree>
    <p:extLst>
      <p:ext uri="{BB962C8B-B14F-4D97-AF65-F5344CB8AC3E}">
        <p14:creationId xmlns:p14="http://schemas.microsoft.com/office/powerpoint/2010/main" val="321402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Federacija identiteta</a:t>
            </a:r>
            <a:r>
              <a:rPr lang="sr-Latn-RS" baseline="0" dirty="0" smtClean="0"/>
              <a:t> obezjeđuje zajednički okvir za distribuirano, na provjerenju zasnovano, upravljanje pristupom mreži ili servisima (on – line resursima).</a:t>
            </a:r>
          </a:p>
          <a:p>
            <a:endParaRPr lang="sr-Latn-RS" baseline="0" dirty="0" smtClean="0"/>
          </a:p>
          <a:p>
            <a:r>
              <a:rPr lang="sr-Latn-RS" baseline="0" dirty="0" smtClean="0"/>
              <a:t>Obje organizacije, ona koja pruža identitete, koja pruža servise join/pristupaju federaciji kao korisnici. Korisnici se dogovaraju /su saglasni oko uslova (terms and conditions) i zajedičkog ukvira za isporuku servisa. </a:t>
            </a:r>
          </a:p>
          <a:p>
            <a:endParaRPr lang="sr-Latn-RS" baseline="0" dirty="0" smtClean="0"/>
          </a:p>
          <a:p>
            <a:endParaRPr lang="sr-Latn-RS" baseline="0" dirty="0" smtClean="0"/>
          </a:p>
          <a:p>
            <a:endParaRPr lang="sr-Latn-RS" baseline="0" dirty="0" smtClean="0"/>
          </a:p>
          <a:p>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8</a:t>
            </a:fld>
            <a:endParaRPr lang="en-US"/>
          </a:p>
        </p:txBody>
      </p:sp>
    </p:spTree>
    <p:extLst>
      <p:ext uri="{BB962C8B-B14F-4D97-AF65-F5344CB8AC3E}">
        <p14:creationId xmlns:p14="http://schemas.microsoft.com/office/powerpoint/2010/main" val="52805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Secure, word-wide r</a:t>
            </a:r>
            <a:r>
              <a:rPr lang="sr-Latn-RS" baseline="0" dirty="0" smtClean="0"/>
              <a:t>o</a:t>
            </a:r>
            <a:r>
              <a:rPr lang="en-US" baseline="0" dirty="0" err="1" smtClean="0"/>
              <a:t>aming</a:t>
            </a:r>
            <a:r>
              <a:rPr lang="en-US" baseline="0" dirty="0" smtClean="0"/>
              <a:t> access service</a:t>
            </a:r>
          </a:p>
          <a:p>
            <a:r>
              <a:rPr lang="en-US" baseline="0" dirty="0" err="1" smtClean="0"/>
              <a:t>Naro</a:t>
            </a:r>
            <a:r>
              <a:rPr lang="sr-Latn-RS" baseline="0" dirty="0" smtClean="0"/>
              <a:t>čito pogodan za R&amp;D zajedicu - dozvoljava da koristi identitet koji je izdala matična institucija (home organization identity) da bi se dobio wireless pristup mreži gdje god se zatraži pristup.</a:t>
            </a:r>
          </a:p>
          <a:p>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Kako</a:t>
            </a:r>
            <a:r>
              <a:rPr lang="sr-Latn-RS" baseline="0" dirty="0" smtClean="0"/>
              <a:t> se edu</a:t>
            </a:r>
            <a:r>
              <a:rPr lang="en-US" baseline="0" dirty="0" smtClean="0"/>
              <a:t>roam </a:t>
            </a:r>
            <a:r>
              <a:rPr lang="en-US" baseline="0" dirty="0" err="1" smtClean="0"/>
              <a:t>uklapa</a:t>
            </a:r>
            <a:r>
              <a:rPr lang="en-US" baseline="0" dirty="0" smtClean="0"/>
              <a:t> u </a:t>
            </a:r>
            <a:r>
              <a:rPr lang="en-US" baseline="0" dirty="0" err="1" smtClean="0"/>
              <a:t>servis</a:t>
            </a:r>
            <a:r>
              <a:rPr lang="en-US" baseline="0" dirty="0" smtClean="0"/>
              <a:t> </a:t>
            </a:r>
            <a:r>
              <a:rPr lang="en-US" baseline="0" dirty="0" err="1" smtClean="0"/>
              <a:t>upravljanja</a:t>
            </a:r>
            <a:r>
              <a:rPr lang="en-US" baseline="0" dirty="0" smtClean="0"/>
              <a:t> </a:t>
            </a:r>
            <a:r>
              <a:rPr lang="en-US" baseline="0" dirty="0" err="1" smtClean="0"/>
              <a:t>identitetima</a:t>
            </a:r>
            <a:r>
              <a:rPr lang="sr-Latn-RS" baseline="0" dirty="0" smtClean="0"/>
              <a:t>/AAI infrastukturu</a:t>
            </a:r>
            <a:r>
              <a:rPr lang="en-US" baseline="0" dirty="0" smtClean="0"/>
              <a:t>.</a:t>
            </a:r>
          </a:p>
          <a:p>
            <a:r>
              <a:rPr lang="sr-Latn-RS" baseline="0" dirty="0" smtClean="0"/>
              <a:t>Primjer za jednostavna single-service federaciju koja zavisi od istog tipa infrastukture indentiteta (identity infrastructure) kao i multipurpose federacije.</a:t>
            </a:r>
          </a:p>
          <a:p>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effectLst/>
              </a:rPr>
              <a:t>Podatke od identity infrastrukturi mozete dobiti preko edroam sajta za pracenje statistika, jer kao najstrija federacija razvila je svoju metriku.</a:t>
            </a:r>
            <a:endParaRPr lang="ru-RU" dirty="0" smtClean="0"/>
          </a:p>
          <a:p>
            <a:endParaRPr lang="sr-Latn-RS" baseline="0" dirty="0" smtClean="0"/>
          </a:p>
          <a:p>
            <a:endParaRPr lang="sr-Latn-RS" dirty="0" smtClean="0"/>
          </a:p>
          <a:p>
            <a:endParaRPr lang="en-US" dirty="0"/>
          </a:p>
        </p:txBody>
      </p:sp>
      <p:sp>
        <p:nvSpPr>
          <p:cNvPr id="4" name="Slide Number Placeholder 3"/>
          <p:cNvSpPr>
            <a:spLocks noGrp="1"/>
          </p:cNvSpPr>
          <p:nvPr>
            <p:ph type="sldNum" sz="quarter" idx="10"/>
          </p:nvPr>
        </p:nvSpPr>
        <p:spPr/>
        <p:txBody>
          <a:bodyPr/>
          <a:lstStyle/>
          <a:p>
            <a:fld id="{4254EAD5-7310-4CB1-8DF5-5CA1D2698E3B}" type="slidenum">
              <a:rPr lang="en-US" smtClean="0"/>
              <a:t>9</a:t>
            </a:fld>
            <a:endParaRPr lang="en-US"/>
          </a:p>
        </p:txBody>
      </p:sp>
    </p:spTree>
    <p:extLst>
      <p:ext uri="{BB962C8B-B14F-4D97-AF65-F5344CB8AC3E}">
        <p14:creationId xmlns:p14="http://schemas.microsoft.com/office/powerpoint/2010/main" val="3621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057400"/>
            <a:ext cx="6858000" cy="914400"/>
          </a:xfrm>
        </p:spPr>
        <p:txBody>
          <a:bodyPr>
            <a:normAutofit/>
          </a:bodyPr>
          <a:lstStyle>
            <a:lvl1pPr>
              <a:defRPr sz="2800" b="1" spc="100" baseline="0"/>
            </a:lvl1pPr>
          </a:lstStyle>
          <a:p>
            <a:r>
              <a:rPr lang="en-US" dirty="0" err="1" smtClean="0"/>
              <a:t>Naslov</a:t>
            </a:r>
            <a:r>
              <a:rPr lang="en-US" dirty="0" smtClean="0"/>
              <a:t> (Click to edit style)</a:t>
            </a:r>
            <a:endParaRPr lang="en-US" dirty="0"/>
          </a:p>
        </p:txBody>
      </p:sp>
      <p:sp>
        <p:nvSpPr>
          <p:cNvPr id="3" name="Subtitle 2"/>
          <p:cNvSpPr>
            <a:spLocks noGrp="1"/>
          </p:cNvSpPr>
          <p:nvPr>
            <p:ph type="subTitle" idx="1" hasCustomPrompt="1"/>
          </p:nvPr>
        </p:nvSpPr>
        <p:spPr>
          <a:xfrm>
            <a:off x="1828800" y="2895600"/>
            <a:ext cx="5486400" cy="457200"/>
          </a:xfrm>
        </p:spPr>
        <p:txBody>
          <a:bodyPr>
            <a:normAutofit/>
          </a:bodyPr>
          <a:lstStyle>
            <a:lvl1pPr marL="0" indent="0" algn="ctr">
              <a:buNone/>
              <a:defRPr sz="2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Ime</a:t>
            </a:r>
            <a:r>
              <a:rPr lang="en-US" dirty="0" smtClean="0"/>
              <a:t> </a:t>
            </a:r>
            <a:r>
              <a:rPr lang="en-US" dirty="0" err="1" smtClean="0"/>
              <a:t>i</a:t>
            </a:r>
            <a:r>
              <a:rPr lang="en-US" dirty="0" smtClean="0"/>
              <a:t> </a:t>
            </a:r>
            <a:r>
              <a:rPr lang="en-US" dirty="0" err="1" smtClean="0"/>
              <a:t>prezime</a:t>
            </a:r>
            <a:r>
              <a:rPr lang="en-US" dirty="0" smtClean="0"/>
              <a:t>, University of Belgrade (Click to edit subtitle style)</a:t>
            </a:r>
            <a:endParaRPr lang="en-US" dirty="0"/>
          </a:p>
        </p:txBody>
      </p:sp>
      <p:sp>
        <p:nvSpPr>
          <p:cNvPr id="8" name="Content Placeholder 7"/>
          <p:cNvSpPr>
            <a:spLocks noGrp="1"/>
          </p:cNvSpPr>
          <p:nvPr>
            <p:ph sz="quarter" idx="10" hasCustomPrompt="1"/>
          </p:nvPr>
        </p:nvSpPr>
        <p:spPr>
          <a:xfrm>
            <a:off x="1828800" y="4419600"/>
            <a:ext cx="5486400" cy="533400"/>
          </a:xfrm>
        </p:spPr>
        <p:txBody>
          <a:bodyPr>
            <a:normAutofit/>
          </a:bodyPr>
          <a:lstStyle>
            <a:lvl1pPr algn="ctr">
              <a:buNone/>
              <a:defRPr sz="2200" baseline="0"/>
            </a:lvl1pPr>
          </a:lstStyle>
          <a:p>
            <a:r>
              <a:rPr lang="en-US" dirty="0" err="1" smtClean="0"/>
              <a:t>Doga</a:t>
            </a:r>
            <a:r>
              <a:rPr lang="sr-Latn-CS" dirty="0" smtClean="0"/>
              <a:t>đ</a:t>
            </a:r>
            <a:r>
              <a:rPr lang="en-US" dirty="0" err="1" smtClean="0"/>
              <a:t>aj</a:t>
            </a:r>
            <a:r>
              <a:rPr lang="en-US" dirty="0" smtClean="0"/>
              <a:t>, Datum </a:t>
            </a:r>
            <a:r>
              <a:rPr lang="en-US" dirty="0" err="1" smtClean="0"/>
              <a:t>odr</a:t>
            </a:r>
            <a:r>
              <a:rPr lang="sr-Latn-CS" dirty="0" smtClean="0"/>
              <a:t>žavanja</a:t>
            </a:r>
          </a:p>
          <a:p>
            <a:r>
              <a:rPr lang="en-US" dirty="0" smtClean="0"/>
              <a:t>(Click to edit subtitle style)</a:t>
            </a:r>
            <a:endParaRPr lang="en-US" dirty="0"/>
          </a:p>
        </p:txBody>
      </p:sp>
    </p:spTree>
    <p:extLst>
      <p:ext uri="{BB962C8B-B14F-4D97-AF65-F5344CB8AC3E}">
        <p14:creationId xmlns:p14="http://schemas.microsoft.com/office/powerpoint/2010/main" val="156909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057400"/>
            <a:ext cx="6858000" cy="914400"/>
          </a:xfrm>
        </p:spPr>
        <p:txBody>
          <a:bodyPr>
            <a:normAutofit/>
          </a:bodyPr>
          <a:lstStyle>
            <a:lvl1pPr>
              <a:defRPr sz="2800" b="1" spc="100" baseline="0"/>
            </a:lvl1pPr>
          </a:lstStyle>
          <a:p>
            <a:r>
              <a:rPr lang="en-US" dirty="0" err="1" smtClean="0"/>
              <a:t>Naslov</a:t>
            </a:r>
            <a:r>
              <a:rPr lang="en-US" dirty="0" smtClean="0"/>
              <a:t> (Click to edit style)</a:t>
            </a:r>
            <a:endParaRPr lang="en-US" dirty="0"/>
          </a:p>
        </p:txBody>
      </p:sp>
      <p:sp>
        <p:nvSpPr>
          <p:cNvPr id="3" name="Subtitle 2"/>
          <p:cNvSpPr>
            <a:spLocks noGrp="1"/>
          </p:cNvSpPr>
          <p:nvPr>
            <p:ph type="subTitle" idx="1" hasCustomPrompt="1"/>
          </p:nvPr>
        </p:nvSpPr>
        <p:spPr>
          <a:xfrm>
            <a:off x="1828800" y="2895600"/>
            <a:ext cx="5486400" cy="457200"/>
          </a:xfrm>
        </p:spPr>
        <p:txBody>
          <a:bodyPr>
            <a:normAutofit/>
          </a:bodyPr>
          <a:lstStyle>
            <a:lvl1pPr marL="0" indent="0" algn="ctr">
              <a:buNone/>
              <a:defRPr sz="2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Ime</a:t>
            </a:r>
            <a:r>
              <a:rPr lang="en-US" dirty="0" smtClean="0"/>
              <a:t> </a:t>
            </a:r>
            <a:r>
              <a:rPr lang="en-US" dirty="0" err="1" smtClean="0"/>
              <a:t>i</a:t>
            </a:r>
            <a:r>
              <a:rPr lang="en-US" dirty="0" smtClean="0"/>
              <a:t> </a:t>
            </a:r>
            <a:r>
              <a:rPr lang="en-US" dirty="0" err="1" smtClean="0"/>
              <a:t>prezime</a:t>
            </a:r>
            <a:r>
              <a:rPr lang="en-US" dirty="0" smtClean="0"/>
              <a:t>, University of Belgrade (Click to edit subtitle style)</a:t>
            </a:r>
            <a:endParaRPr lang="en-US" dirty="0"/>
          </a:p>
        </p:txBody>
      </p:sp>
      <p:sp>
        <p:nvSpPr>
          <p:cNvPr id="8" name="Content Placeholder 7"/>
          <p:cNvSpPr>
            <a:spLocks noGrp="1"/>
          </p:cNvSpPr>
          <p:nvPr>
            <p:ph sz="quarter" idx="10" hasCustomPrompt="1"/>
          </p:nvPr>
        </p:nvSpPr>
        <p:spPr>
          <a:xfrm>
            <a:off x="1828800" y="4419600"/>
            <a:ext cx="5486400" cy="533400"/>
          </a:xfrm>
        </p:spPr>
        <p:txBody>
          <a:bodyPr>
            <a:normAutofit/>
          </a:bodyPr>
          <a:lstStyle>
            <a:lvl1pPr algn="ctr">
              <a:buNone/>
              <a:defRPr sz="2200" baseline="0"/>
            </a:lvl1pPr>
          </a:lstStyle>
          <a:p>
            <a:r>
              <a:rPr lang="en-US" dirty="0" err="1" smtClean="0"/>
              <a:t>Doga</a:t>
            </a:r>
            <a:r>
              <a:rPr lang="sr-Latn-CS" dirty="0" smtClean="0"/>
              <a:t>đ</a:t>
            </a:r>
            <a:r>
              <a:rPr lang="en-US" dirty="0" err="1" smtClean="0"/>
              <a:t>aj</a:t>
            </a:r>
            <a:r>
              <a:rPr lang="en-US" dirty="0" smtClean="0"/>
              <a:t>, Datum </a:t>
            </a:r>
            <a:r>
              <a:rPr lang="en-US" dirty="0" err="1" smtClean="0"/>
              <a:t>odr</a:t>
            </a:r>
            <a:r>
              <a:rPr lang="sr-Latn-CS" dirty="0" smtClean="0"/>
              <a:t>žavanja</a:t>
            </a:r>
          </a:p>
          <a:p>
            <a:r>
              <a:rPr lang="en-US" dirty="0" smtClean="0"/>
              <a:t>(Click to edit subtitle style)</a:t>
            </a:r>
            <a:endParaRPr lang="en-US" dirty="0"/>
          </a:p>
        </p:txBody>
      </p:sp>
    </p:spTree>
    <p:extLst>
      <p:ext uri="{BB962C8B-B14F-4D97-AF65-F5344CB8AC3E}">
        <p14:creationId xmlns:p14="http://schemas.microsoft.com/office/powerpoint/2010/main" val="21518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152400"/>
            <a:ext cx="6858000" cy="990600"/>
          </a:xfrm>
        </p:spPr>
        <p:txBody>
          <a:bodyPr/>
          <a:lstStyle>
            <a:lvl1pPr algn="r">
              <a:defRPr sz="2400" b="1" spc="100" baseline="0">
                <a:solidFill>
                  <a:schemeClr val="bg1"/>
                </a:solidFill>
              </a:defRPr>
            </a:lvl1pPr>
          </a:lstStyle>
          <a:p>
            <a:r>
              <a:rPr lang="en-US" dirty="0" err="1" smtClean="0"/>
              <a:t>Naslov</a:t>
            </a:r>
            <a:r>
              <a:rPr lang="en-US" dirty="0" smtClean="0"/>
              <a:t> </a:t>
            </a:r>
            <a:r>
              <a:rPr lang="en-US" dirty="0" err="1" smtClean="0"/>
              <a:t>na</a:t>
            </a:r>
            <a:r>
              <a:rPr lang="en-US" dirty="0" smtClean="0"/>
              <a:t> </a:t>
            </a:r>
            <a:r>
              <a:rPr lang="en-US" dirty="0" err="1" smtClean="0"/>
              <a:t>slajdu</a:t>
            </a:r>
            <a:r>
              <a:rPr lang="en-US" dirty="0" smtClean="0"/>
              <a:t> </a:t>
            </a:r>
            <a:r>
              <a:rPr lang="sr-Latn-CS" dirty="0" smtClean="0"/>
              <a:t>(</a:t>
            </a:r>
            <a:r>
              <a:rPr lang="en-US" dirty="0" smtClean="0"/>
              <a:t>Click to edit style</a:t>
            </a:r>
            <a:r>
              <a:rPr lang="sr-Latn-CS" dirty="0" smtClean="0"/>
              <a:t>)</a:t>
            </a:r>
            <a:endParaRPr lang="en-US" dirty="0"/>
          </a:p>
        </p:txBody>
      </p:sp>
      <p:sp>
        <p:nvSpPr>
          <p:cNvPr id="3" name="Content Placeholder 2"/>
          <p:cNvSpPr>
            <a:spLocks noGrp="1"/>
          </p:cNvSpPr>
          <p:nvPr>
            <p:ph idx="1" hasCustomPrompt="1"/>
          </p:nvPr>
        </p:nvSpPr>
        <p:spPr>
          <a:xfrm>
            <a:off x="457200" y="1219200"/>
            <a:ext cx="8229600" cy="4906963"/>
          </a:xfrm>
        </p:spPr>
        <p:txBody>
          <a:bodyPr>
            <a:normAutofit/>
          </a:bodyPr>
          <a:lstStyle>
            <a:lvl1pPr>
              <a:buClr>
                <a:srgbClr val="002060"/>
              </a:buClr>
              <a:buSzPct val="125000"/>
              <a:buFont typeface="Arial" pitchFamily="34" charset="0"/>
              <a:buChar char="●"/>
              <a:defRPr sz="2400">
                <a:solidFill>
                  <a:srgbClr val="002060"/>
                </a:solidFill>
              </a:defRPr>
            </a:lvl1pPr>
            <a:lvl2pPr>
              <a:buClr>
                <a:srgbClr val="002060"/>
              </a:buClr>
              <a:buSzPct val="100000"/>
              <a:buFont typeface="Arial" pitchFamily="34" charset="0"/>
              <a:buChar char="●"/>
              <a:defRPr sz="2100" baseline="0">
                <a:solidFill>
                  <a:srgbClr val="002060"/>
                </a:solidFill>
              </a:defRPr>
            </a:lvl2pPr>
            <a:lvl3pPr>
              <a:buClr>
                <a:srgbClr val="002060"/>
              </a:buClr>
              <a:buSzPct val="100000"/>
              <a:buFont typeface="Arial" pitchFamily="34" charset="0"/>
              <a:buChar char="–"/>
              <a:defRPr sz="2100">
                <a:solidFill>
                  <a:srgbClr val="002060"/>
                </a:solidFill>
              </a:defRPr>
            </a:lvl3pPr>
            <a:lvl4pPr>
              <a:buClr>
                <a:srgbClr val="002060"/>
              </a:buClr>
              <a:buSzPct val="80000"/>
              <a:defRPr sz="2100" i="1">
                <a:solidFill>
                  <a:srgbClr val="002060"/>
                </a:solidFill>
              </a:defRPr>
            </a:lvl4pPr>
            <a:lvl5pPr>
              <a:buClr>
                <a:srgbClr val="002060"/>
              </a:buClr>
              <a:buSzPct val="80000"/>
              <a:buFont typeface="Arial" pitchFamily="34" charset="0"/>
              <a:buChar char="–"/>
              <a:defRPr sz="2100" i="1">
                <a:solidFill>
                  <a:srgbClr val="002060"/>
                </a:solidFill>
              </a:defRPr>
            </a:lvl5pPr>
          </a:lstStyle>
          <a:p>
            <a:pPr lvl="0"/>
            <a:r>
              <a:rPr lang="en-US" dirty="0" smtClean="0"/>
              <a:t>Click to edit text styles  </a:t>
            </a:r>
          </a:p>
          <a:p>
            <a:pPr lvl="1"/>
            <a:r>
              <a:rPr lang="en-US" dirty="0" smtClean="0"/>
              <a:t>Click to edit Second level</a:t>
            </a:r>
          </a:p>
          <a:p>
            <a:pPr lvl="2"/>
            <a:r>
              <a:rPr lang="en-US" dirty="0" smtClean="0"/>
              <a:t>Click to edit Third level</a:t>
            </a:r>
          </a:p>
          <a:p>
            <a:pPr lvl="3"/>
            <a:r>
              <a:rPr lang="en-US" dirty="0" smtClean="0"/>
              <a:t>Click to edit Fourth level</a:t>
            </a:r>
          </a:p>
          <a:p>
            <a:pPr lvl="4"/>
            <a:r>
              <a:rPr lang="en-US" dirty="0" smtClean="0"/>
              <a:t>Fifth 5 level</a:t>
            </a:r>
            <a:endParaRPr lang="en-US" dirty="0"/>
          </a:p>
        </p:txBody>
      </p:sp>
      <p:sp>
        <p:nvSpPr>
          <p:cNvPr id="6" name="Slide Number Placeholder 5"/>
          <p:cNvSpPr>
            <a:spLocks noGrp="1"/>
          </p:cNvSpPr>
          <p:nvPr>
            <p:ph type="sldNum" sz="quarter" idx="12"/>
          </p:nvPr>
        </p:nvSpPr>
        <p:spPr>
          <a:xfrm>
            <a:off x="457200" y="6553200"/>
            <a:ext cx="2133600" cy="304800"/>
          </a:xfrm>
        </p:spPr>
        <p:txBody>
          <a:bodyPr/>
          <a:lstStyle>
            <a:lvl1pPr>
              <a:defRPr>
                <a:solidFill>
                  <a:schemeClr val="bg1"/>
                </a:solidFill>
              </a:defRPr>
            </a:lvl1pPr>
          </a:lstStyle>
          <a:p>
            <a:pPr algn="l"/>
            <a:fld id="{B4B93ABD-C40B-4671-B0B0-74E7CEFE2D49}"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2741094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99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11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20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8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17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12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3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803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48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057400"/>
            <a:ext cx="6858000" cy="914400"/>
          </a:xfrm>
        </p:spPr>
        <p:txBody>
          <a:bodyPr>
            <a:normAutofit/>
          </a:bodyPr>
          <a:lstStyle>
            <a:lvl1pPr>
              <a:defRPr sz="2800" b="1" spc="100" baseline="0"/>
            </a:lvl1pPr>
          </a:lstStyle>
          <a:p>
            <a:r>
              <a:rPr lang="en-US" dirty="0" err="1" smtClean="0"/>
              <a:t>Naslov</a:t>
            </a:r>
            <a:r>
              <a:rPr lang="en-US" dirty="0" smtClean="0"/>
              <a:t> (Click to edit style)</a:t>
            </a:r>
            <a:endParaRPr lang="en-US" dirty="0"/>
          </a:p>
        </p:txBody>
      </p:sp>
      <p:sp>
        <p:nvSpPr>
          <p:cNvPr id="3" name="Subtitle 2"/>
          <p:cNvSpPr>
            <a:spLocks noGrp="1"/>
          </p:cNvSpPr>
          <p:nvPr>
            <p:ph type="subTitle" idx="1" hasCustomPrompt="1"/>
          </p:nvPr>
        </p:nvSpPr>
        <p:spPr>
          <a:xfrm>
            <a:off x="1828800" y="2895600"/>
            <a:ext cx="5486400" cy="457200"/>
          </a:xfrm>
        </p:spPr>
        <p:txBody>
          <a:bodyPr>
            <a:normAutofit/>
          </a:bodyPr>
          <a:lstStyle>
            <a:lvl1pPr marL="0" indent="0" algn="ctr">
              <a:buNone/>
              <a:defRPr sz="2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Ime</a:t>
            </a:r>
            <a:r>
              <a:rPr lang="en-US" dirty="0" smtClean="0"/>
              <a:t> </a:t>
            </a:r>
            <a:r>
              <a:rPr lang="en-US" dirty="0" err="1" smtClean="0"/>
              <a:t>i</a:t>
            </a:r>
            <a:r>
              <a:rPr lang="en-US" dirty="0" smtClean="0"/>
              <a:t> </a:t>
            </a:r>
            <a:r>
              <a:rPr lang="en-US" dirty="0" err="1" smtClean="0"/>
              <a:t>prezime</a:t>
            </a:r>
            <a:r>
              <a:rPr lang="en-US" dirty="0" smtClean="0"/>
              <a:t>, University of Belgrade (Click to edit subtitle style)</a:t>
            </a:r>
            <a:endParaRPr lang="en-US" dirty="0"/>
          </a:p>
        </p:txBody>
      </p:sp>
      <p:sp>
        <p:nvSpPr>
          <p:cNvPr id="8" name="Content Placeholder 7"/>
          <p:cNvSpPr>
            <a:spLocks noGrp="1"/>
          </p:cNvSpPr>
          <p:nvPr>
            <p:ph sz="quarter" idx="10" hasCustomPrompt="1"/>
          </p:nvPr>
        </p:nvSpPr>
        <p:spPr>
          <a:xfrm>
            <a:off x="1828800" y="4419600"/>
            <a:ext cx="5486400" cy="533400"/>
          </a:xfrm>
        </p:spPr>
        <p:txBody>
          <a:bodyPr>
            <a:normAutofit/>
          </a:bodyPr>
          <a:lstStyle>
            <a:lvl1pPr algn="ctr">
              <a:buNone/>
              <a:defRPr sz="2200" baseline="0"/>
            </a:lvl1pPr>
          </a:lstStyle>
          <a:p>
            <a:r>
              <a:rPr lang="en-US" dirty="0" err="1" smtClean="0"/>
              <a:t>Doga</a:t>
            </a:r>
            <a:r>
              <a:rPr lang="sr-Latn-CS" dirty="0" smtClean="0"/>
              <a:t>đ</a:t>
            </a:r>
            <a:r>
              <a:rPr lang="en-US" dirty="0" err="1" smtClean="0"/>
              <a:t>aj</a:t>
            </a:r>
            <a:r>
              <a:rPr lang="en-US" dirty="0" smtClean="0"/>
              <a:t>, Datum </a:t>
            </a:r>
            <a:r>
              <a:rPr lang="en-US" dirty="0" err="1" smtClean="0"/>
              <a:t>odr</a:t>
            </a:r>
            <a:r>
              <a:rPr lang="sr-Latn-CS" dirty="0" smtClean="0"/>
              <a:t>žavanja</a:t>
            </a:r>
          </a:p>
          <a:p>
            <a:r>
              <a:rPr lang="en-US" dirty="0" smtClean="0"/>
              <a:t>(Click to edit subtitle style)</a:t>
            </a:r>
            <a:endParaRPr lang="en-US" dirty="0"/>
          </a:p>
        </p:txBody>
      </p:sp>
    </p:spTree>
    <p:extLst>
      <p:ext uri="{BB962C8B-B14F-4D97-AF65-F5344CB8AC3E}">
        <p14:creationId xmlns:p14="http://schemas.microsoft.com/office/powerpoint/2010/main" val="3237460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152400"/>
            <a:ext cx="6858000" cy="990600"/>
          </a:xfrm>
        </p:spPr>
        <p:txBody>
          <a:bodyPr/>
          <a:lstStyle>
            <a:lvl1pPr algn="r">
              <a:defRPr sz="2400" b="1" spc="100" baseline="0">
                <a:solidFill>
                  <a:schemeClr val="bg1"/>
                </a:solidFill>
              </a:defRPr>
            </a:lvl1pPr>
          </a:lstStyle>
          <a:p>
            <a:r>
              <a:rPr lang="en-US" dirty="0" err="1" smtClean="0"/>
              <a:t>Naslov</a:t>
            </a:r>
            <a:r>
              <a:rPr lang="en-US" dirty="0" smtClean="0"/>
              <a:t> </a:t>
            </a:r>
            <a:r>
              <a:rPr lang="en-US" dirty="0" err="1" smtClean="0"/>
              <a:t>na</a:t>
            </a:r>
            <a:r>
              <a:rPr lang="en-US" dirty="0" smtClean="0"/>
              <a:t> </a:t>
            </a:r>
            <a:r>
              <a:rPr lang="en-US" dirty="0" err="1" smtClean="0"/>
              <a:t>slajdu</a:t>
            </a:r>
            <a:r>
              <a:rPr lang="en-US" dirty="0" smtClean="0"/>
              <a:t> </a:t>
            </a:r>
            <a:r>
              <a:rPr lang="sr-Latn-CS" dirty="0" smtClean="0"/>
              <a:t>(</a:t>
            </a:r>
            <a:r>
              <a:rPr lang="en-US" dirty="0" smtClean="0"/>
              <a:t>Click to edit style</a:t>
            </a:r>
            <a:r>
              <a:rPr lang="sr-Latn-CS" dirty="0" smtClean="0"/>
              <a:t>)</a:t>
            </a:r>
            <a:endParaRPr lang="en-US" dirty="0"/>
          </a:p>
        </p:txBody>
      </p:sp>
      <p:sp>
        <p:nvSpPr>
          <p:cNvPr id="3" name="Content Placeholder 2"/>
          <p:cNvSpPr>
            <a:spLocks noGrp="1"/>
          </p:cNvSpPr>
          <p:nvPr>
            <p:ph idx="1" hasCustomPrompt="1"/>
          </p:nvPr>
        </p:nvSpPr>
        <p:spPr>
          <a:xfrm>
            <a:off x="457200" y="1219200"/>
            <a:ext cx="8229600" cy="4906963"/>
          </a:xfrm>
        </p:spPr>
        <p:txBody>
          <a:bodyPr>
            <a:normAutofit/>
          </a:bodyPr>
          <a:lstStyle>
            <a:lvl1pPr>
              <a:buClr>
                <a:srgbClr val="002060"/>
              </a:buClr>
              <a:buSzPct val="125000"/>
              <a:buFont typeface="Arial" pitchFamily="34" charset="0"/>
              <a:buChar char="●"/>
              <a:defRPr sz="2400">
                <a:solidFill>
                  <a:srgbClr val="002060"/>
                </a:solidFill>
              </a:defRPr>
            </a:lvl1pPr>
            <a:lvl2pPr>
              <a:buClr>
                <a:srgbClr val="002060"/>
              </a:buClr>
              <a:buSzPct val="100000"/>
              <a:buFont typeface="Arial" pitchFamily="34" charset="0"/>
              <a:buChar char="●"/>
              <a:defRPr sz="2100" baseline="0">
                <a:solidFill>
                  <a:srgbClr val="002060"/>
                </a:solidFill>
              </a:defRPr>
            </a:lvl2pPr>
            <a:lvl3pPr>
              <a:buClr>
                <a:srgbClr val="002060"/>
              </a:buClr>
              <a:buSzPct val="100000"/>
              <a:buFont typeface="Arial" pitchFamily="34" charset="0"/>
              <a:buChar char="–"/>
              <a:defRPr sz="2100">
                <a:solidFill>
                  <a:srgbClr val="002060"/>
                </a:solidFill>
              </a:defRPr>
            </a:lvl3pPr>
            <a:lvl4pPr>
              <a:buClr>
                <a:srgbClr val="002060"/>
              </a:buClr>
              <a:buSzPct val="80000"/>
              <a:defRPr sz="2100" i="1">
                <a:solidFill>
                  <a:srgbClr val="002060"/>
                </a:solidFill>
              </a:defRPr>
            </a:lvl4pPr>
            <a:lvl5pPr>
              <a:buClr>
                <a:srgbClr val="002060"/>
              </a:buClr>
              <a:buSzPct val="80000"/>
              <a:buFont typeface="Arial" pitchFamily="34" charset="0"/>
              <a:buChar char="–"/>
              <a:defRPr sz="2100" i="1">
                <a:solidFill>
                  <a:srgbClr val="002060"/>
                </a:solidFill>
              </a:defRPr>
            </a:lvl5pPr>
          </a:lstStyle>
          <a:p>
            <a:pPr lvl="0"/>
            <a:r>
              <a:rPr lang="en-US" dirty="0" smtClean="0"/>
              <a:t>Click to edit text styles  </a:t>
            </a:r>
          </a:p>
          <a:p>
            <a:pPr lvl="1"/>
            <a:r>
              <a:rPr lang="en-US" dirty="0" smtClean="0"/>
              <a:t>Click to edit Second level</a:t>
            </a:r>
          </a:p>
          <a:p>
            <a:pPr lvl="2"/>
            <a:r>
              <a:rPr lang="en-US" dirty="0" smtClean="0"/>
              <a:t>Click to edit Third level</a:t>
            </a:r>
          </a:p>
          <a:p>
            <a:pPr lvl="3"/>
            <a:r>
              <a:rPr lang="en-US" dirty="0" smtClean="0"/>
              <a:t>Click to edit Fourth level</a:t>
            </a:r>
          </a:p>
          <a:p>
            <a:pPr lvl="4"/>
            <a:r>
              <a:rPr lang="en-US" dirty="0" smtClean="0"/>
              <a:t>Fifth 5 level</a:t>
            </a:r>
            <a:endParaRPr lang="en-US" dirty="0"/>
          </a:p>
        </p:txBody>
      </p:sp>
      <p:sp>
        <p:nvSpPr>
          <p:cNvPr id="6" name="Slide Number Placeholder 5"/>
          <p:cNvSpPr>
            <a:spLocks noGrp="1"/>
          </p:cNvSpPr>
          <p:nvPr>
            <p:ph type="sldNum" sz="quarter" idx="12"/>
          </p:nvPr>
        </p:nvSpPr>
        <p:spPr>
          <a:xfrm>
            <a:off x="457200" y="6553200"/>
            <a:ext cx="2133600" cy="304800"/>
          </a:xfrm>
        </p:spPr>
        <p:txBody>
          <a:bodyPr/>
          <a:lstStyle>
            <a:lvl1pPr>
              <a:defRPr>
                <a:solidFill>
                  <a:schemeClr val="bg1"/>
                </a:solidFill>
              </a:defRPr>
            </a:lvl1pPr>
          </a:lstStyle>
          <a:p>
            <a:pPr algn="l"/>
            <a:fld id="{B4B93ABD-C40B-4671-B0B0-74E7CEFE2D49}"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28320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186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003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232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39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447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134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176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371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731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057400"/>
            <a:ext cx="6858000" cy="914400"/>
          </a:xfrm>
        </p:spPr>
        <p:txBody>
          <a:bodyPr>
            <a:normAutofit/>
          </a:bodyPr>
          <a:lstStyle>
            <a:lvl1pPr>
              <a:defRPr sz="2800" b="1" spc="100" baseline="0"/>
            </a:lvl1pPr>
          </a:lstStyle>
          <a:p>
            <a:r>
              <a:rPr lang="en-US" dirty="0" err="1" smtClean="0"/>
              <a:t>Naslov</a:t>
            </a:r>
            <a:r>
              <a:rPr lang="en-US" dirty="0" smtClean="0"/>
              <a:t> (Click to edit style)</a:t>
            </a:r>
            <a:endParaRPr lang="en-US" dirty="0"/>
          </a:p>
        </p:txBody>
      </p:sp>
      <p:sp>
        <p:nvSpPr>
          <p:cNvPr id="3" name="Subtitle 2"/>
          <p:cNvSpPr>
            <a:spLocks noGrp="1"/>
          </p:cNvSpPr>
          <p:nvPr>
            <p:ph type="subTitle" idx="1" hasCustomPrompt="1"/>
          </p:nvPr>
        </p:nvSpPr>
        <p:spPr>
          <a:xfrm>
            <a:off x="1828800" y="2895600"/>
            <a:ext cx="5486400" cy="457200"/>
          </a:xfrm>
        </p:spPr>
        <p:txBody>
          <a:bodyPr>
            <a:normAutofit/>
          </a:bodyPr>
          <a:lstStyle>
            <a:lvl1pPr marL="0" indent="0" algn="ctr">
              <a:buNone/>
              <a:defRPr sz="2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Ime</a:t>
            </a:r>
            <a:r>
              <a:rPr lang="en-US" dirty="0" smtClean="0"/>
              <a:t> </a:t>
            </a:r>
            <a:r>
              <a:rPr lang="en-US" dirty="0" err="1" smtClean="0"/>
              <a:t>i</a:t>
            </a:r>
            <a:r>
              <a:rPr lang="en-US" dirty="0" smtClean="0"/>
              <a:t> </a:t>
            </a:r>
            <a:r>
              <a:rPr lang="en-US" dirty="0" err="1" smtClean="0"/>
              <a:t>prezime</a:t>
            </a:r>
            <a:r>
              <a:rPr lang="en-US" dirty="0" smtClean="0"/>
              <a:t>, University of Belgrade (Click to edit subtitle style)</a:t>
            </a:r>
            <a:endParaRPr lang="en-US" dirty="0"/>
          </a:p>
        </p:txBody>
      </p:sp>
      <p:sp>
        <p:nvSpPr>
          <p:cNvPr id="8" name="Content Placeholder 7"/>
          <p:cNvSpPr>
            <a:spLocks noGrp="1"/>
          </p:cNvSpPr>
          <p:nvPr>
            <p:ph sz="quarter" idx="10" hasCustomPrompt="1"/>
          </p:nvPr>
        </p:nvSpPr>
        <p:spPr>
          <a:xfrm>
            <a:off x="1828800" y="4419600"/>
            <a:ext cx="5486400" cy="533400"/>
          </a:xfrm>
        </p:spPr>
        <p:txBody>
          <a:bodyPr>
            <a:normAutofit/>
          </a:bodyPr>
          <a:lstStyle>
            <a:lvl1pPr algn="ctr">
              <a:buNone/>
              <a:defRPr sz="2200" baseline="0"/>
            </a:lvl1pPr>
          </a:lstStyle>
          <a:p>
            <a:r>
              <a:rPr lang="en-US" dirty="0" err="1" smtClean="0"/>
              <a:t>Doga</a:t>
            </a:r>
            <a:r>
              <a:rPr lang="sr-Latn-CS" dirty="0" smtClean="0"/>
              <a:t>đ</a:t>
            </a:r>
            <a:r>
              <a:rPr lang="en-US" dirty="0" err="1" smtClean="0"/>
              <a:t>aj</a:t>
            </a:r>
            <a:r>
              <a:rPr lang="en-US" dirty="0" smtClean="0"/>
              <a:t>, Datum </a:t>
            </a:r>
            <a:r>
              <a:rPr lang="en-US" dirty="0" err="1" smtClean="0"/>
              <a:t>odr</a:t>
            </a:r>
            <a:r>
              <a:rPr lang="sr-Latn-CS" dirty="0" smtClean="0"/>
              <a:t>žavanja</a:t>
            </a:r>
          </a:p>
          <a:p>
            <a:r>
              <a:rPr lang="en-US" dirty="0" smtClean="0"/>
              <a:t>(Click to edit subtitle style)</a:t>
            </a:r>
            <a:endParaRPr lang="en-US" dirty="0"/>
          </a:p>
        </p:txBody>
      </p:sp>
    </p:spTree>
    <p:extLst>
      <p:ext uri="{BB962C8B-B14F-4D97-AF65-F5344CB8AC3E}">
        <p14:creationId xmlns:p14="http://schemas.microsoft.com/office/powerpoint/2010/main" val="991789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152400"/>
            <a:ext cx="6858000" cy="990600"/>
          </a:xfrm>
        </p:spPr>
        <p:txBody>
          <a:bodyPr/>
          <a:lstStyle>
            <a:lvl1pPr algn="r">
              <a:defRPr sz="2400" b="1" spc="100" baseline="0">
                <a:solidFill>
                  <a:schemeClr val="bg1"/>
                </a:solidFill>
              </a:defRPr>
            </a:lvl1pPr>
          </a:lstStyle>
          <a:p>
            <a:r>
              <a:rPr lang="en-US" dirty="0" err="1" smtClean="0"/>
              <a:t>Naslov</a:t>
            </a:r>
            <a:r>
              <a:rPr lang="en-US" dirty="0" smtClean="0"/>
              <a:t> </a:t>
            </a:r>
            <a:r>
              <a:rPr lang="en-US" dirty="0" err="1" smtClean="0"/>
              <a:t>na</a:t>
            </a:r>
            <a:r>
              <a:rPr lang="en-US" dirty="0" smtClean="0"/>
              <a:t> </a:t>
            </a:r>
            <a:r>
              <a:rPr lang="en-US" dirty="0" err="1" smtClean="0"/>
              <a:t>slajdu</a:t>
            </a:r>
            <a:r>
              <a:rPr lang="en-US" dirty="0" smtClean="0"/>
              <a:t> </a:t>
            </a:r>
            <a:r>
              <a:rPr lang="sr-Latn-CS" dirty="0" smtClean="0"/>
              <a:t>(</a:t>
            </a:r>
            <a:r>
              <a:rPr lang="en-US" dirty="0" smtClean="0"/>
              <a:t>Click to edit style</a:t>
            </a:r>
            <a:r>
              <a:rPr lang="sr-Latn-CS" dirty="0" smtClean="0"/>
              <a:t>)</a:t>
            </a:r>
            <a:endParaRPr lang="en-US" dirty="0"/>
          </a:p>
        </p:txBody>
      </p:sp>
      <p:sp>
        <p:nvSpPr>
          <p:cNvPr id="3" name="Content Placeholder 2"/>
          <p:cNvSpPr>
            <a:spLocks noGrp="1"/>
          </p:cNvSpPr>
          <p:nvPr>
            <p:ph idx="1" hasCustomPrompt="1"/>
          </p:nvPr>
        </p:nvSpPr>
        <p:spPr>
          <a:xfrm>
            <a:off x="457200" y="1219200"/>
            <a:ext cx="8229600" cy="4906963"/>
          </a:xfrm>
        </p:spPr>
        <p:txBody>
          <a:bodyPr>
            <a:normAutofit/>
          </a:bodyPr>
          <a:lstStyle>
            <a:lvl1pPr>
              <a:buClr>
                <a:srgbClr val="002060"/>
              </a:buClr>
              <a:buSzPct val="125000"/>
              <a:buFont typeface="Arial" pitchFamily="34" charset="0"/>
              <a:buChar char="●"/>
              <a:defRPr sz="2400">
                <a:solidFill>
                  <a:srgbClr val="002060"/>
                </a:solidFill>
              </a:defRPr>
            </a:lvl1pPr>
            <a:lvl2pPr>
              <a:buClr>
                <a:srgbClr val="002060"/>
              </a:buClr>
              <a:buSzPct val="100000"/>
              <a:buFont typeface="Arial" pitchFamily="34" charset="0"/>
              <a:buChar char="●"/>
              <a:defRPr sz="2100" baseline="0">
                <a:solidFill>
                  <a:srgbClr val="002060"/>
                </a:solidFill>
              </a:defRPr>
            </a:lvl2pPr>
            <a:lvl3pPr>
              <a:buClr>
                <a:srgbClr val="002060"/>
              </a:buClr>
              <a:buSzPct val="100000"/>
              <a:buFont typeface="Arial" pitchFamily="34" charset="0"/>
              <a:buChar char="–"/>
              <a:defRPr sz="2100">
                <a:solidFill>
                  <a:srgbClr val="002060"/>
                </a:solidFill>
              </a:defRPr>
            </a:lvl3pPr>
            <a:lvl4pPr>
              <a:buClr>
                <a:srgbClr val="002060"/>
              </a:buClr>
              <a:buSzPct val="80000"/>
              <a:defRPr sz="2100" i="1">
                <a:solidFill>
                  <a:srgbClr val="002060"/>
                </a:solidFill>
              </a:defRPr>
            </a:lvl4pPr>
            <a:lvl5pPr>
              <a:buClr>
                <a:srgbClr val="002060"/>
              </a:buClr>
              <a:buSzPct val="80000"/>
              <a:buFont typeface="Arial" pitchFamily="34" charset="0"/>
              <a:buChar char="–"/>
              <a:defRPr sz="2100" i="1">
                <a:solidFill>
                  <a:srgbClr val="002060"/>
                </a:solidFill>
              </a:defRPr>
            </a:lvl5pPr>
          </a:lstStyle>
          <a:p>
            <a:pPr lvl="0"/>
            <a:r>
              <a:rPr lang="en-US" dirty="0" smtClean="0"/>
              <a:t>Click to edit text styles  </a:t>
            </a:r>
          </a:p>
          <a:p>
            <a:pPr lvl="1"/>
            <a:r>
              <a:rPr lang="en-US" dirty="0" smtClean="0"/>
              <a:t>Click to edit Second level</a:t>
            </a:r>
          </a:p>
          <a:p>
            <a:pPr lvl="2"/>
            <a:r>
              <a:rPr lang="en-US" dirty="0" smtClean="0"/>
              <a:t>Click to edit Third level</a:t>
            </a:r>
          </a:p>
          <a:p>
            <a:pPr lvl="3"/>
            <a:r>
              <a:rPr lang="en-US" dirty="0" smtClean="0"/>
              <a:t>Click to edit Fourth level</a:t>
            </a:r>
          </a:p>
          <a:p>
            <a:pPr lvl="4"/>
            <a:r>
              <a:rPr lang="en-US" dirty="0" smtClean="0"/>
              <a:t>Fifth 5 level</a:t>
            </a:r>
            <a:endParaRPr lang="en-US" dirty="0"/>
          </a:p>
        </p:txBody>
      </p:sp>
      <p:sp>
        <p:nvSpPr>
          <p:cNvPr id="6" name="Slide Number Placeholder 5"/>
          <p:cNvSpPr>
            <a:spLocks noGrp="1"/>
          </p:cNvSpPr>
          <p:nvPr>
            <p:ph type="sldNum" sz="quarter" idx="12"/>
          </p:nvPr>
        </p:nvSpPr>
        <p:spPr>
          <a:xfrm>
            <a:off x="457200" y="6553200"/>
            <a:ext cx="2133600" cy="304800"/>
          </a:xfrm>
        </p:spPr>
        <p:txBody>
          <a:bodyPr/>
          <a:lstStyle>
            <a:lvl1pPr>
              <a:defRPr>
                <a:solidFill>
                  <a:schemeClr val="bg1"/>
                </a:solidFill>
              </a:defRPr>
            </a:lvl1pPr>
          </a:lstStyle>
          <a:p>
            <a:pPr algn="l"/>
            <a:fld id="{B4B93ABD-C40B-4671-B0B0-74E7CEFE2D49}" type="slidenum">
              <a:rPr lang="en-US" smtClean="0">
                <a:solidFill>
                  <a:prstClr val="white"/>
                </a:solidFill>
              </a:rPr>
              <a:pPr algn="l"/>
              <a:t>‹#›</a:t>
            </a:fld>
            <a:endParaRPr lang="en-US" dirty="0">
              <a:solidFill>
                <a:prstClr val="white"/>
              </a:solidFill>
            </a:endParaRPr>
          </a:p>
        </p:txBody>
      </p:sp>
    </p:spTree>
    <p:extLst>
      <p:ext uri="{BB962C8B-B14F-4D97-AF65-F5344CB8AC3E}">
        <p14:creationId xmlns:p14="http://schemas.microsoft.com/office/powerpoint/2010/main" val="1596933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576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8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5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9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756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96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840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40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9489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9924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8EC43-D87A-4E40-AB31-8F5B994BE448}" type="datetimeFigureOut">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91DE-D270-4975-84BA-309605848E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076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hyperlink" Target="https://monitor.eduroam.org/"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ate.net/publication/319128169_Prilog_poboljsanjuuspostavljanju_sistema_za_razvoj_IKT_u_sektoru_obrazovanja" TargetMode="External"/><Relationship Id="rId7" Type="http://schemas.openxmlformats.org/officeDocument/2006/relationships/hyperlink" Target="https://wiki.refeds.org/display/OUT/The+Value+Proposition+for+Identity+Federations"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hyperlink" Target="https://wiki.refeds.org/x/MoA4" TargetMode="External"/><Relationship Id="rId5" Type="http://schemas.openxmlformats.org/officeDocument/2006/relationships/hyperlink" Target="https://learn.nsrc.org/FedIdM" TargetMode="External"/><Relationship Id="rId4" Type="http://schemas.openxmlformats.org/officeDocument/2006/relationships/hyperlink" Target="https://media.rcub.bg.ac.rs/?p=398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hyperlink" Target="mailto:mara@rcub.bg.ac.rs" TargetMode="Externa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image" Target="../media/image4.emf"/><Relationship Id="rId12"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oleObject" Target="file:///C:\Users\mara.LOCAL\Desktop\Moodle\Slike%20za%20prezentaciju.vsdx\Drawing\~Page-1\Sheet.121" TargetMode="External"/><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e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oleObject" Target="file:///C:\Users\mara.LOCAL\Desktop\Moodle\Slike%20za%20prezentaciju.vsdx\Drawing\~Page-3\Sheet.34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6.xml"/><Relationship Id="rId7" Type="http://schemas.openxmlformats.org/officeDocument/2006/relationships/oleObject" Target="file:///C:\Users\mara.LOCAL\Desktop\Moodle\Slike%20za%20prezentaciju.vsdx\Drawing\~Page-2\Sheet.441" TargetMode="External"/><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hyperlink" Target="https://www.eduroam.org/"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www.amres.ac.rs/institucije/iamres-federacija-identiteta" TargetMode="External"/><Relationship Id="rId5" Type="http://schemas.openxmlformats.org/officeDocument/2006/relationships/hyperlink" Target="https://refeds.org/" TargetMode="External"/><Relationship Id="rId4" Type="http://schemas.openxmlformats.org/officeDocument/2006/relationships/hyperlink" Target="https://monitor.eduro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l-PL" sz="2400" i="1" dirty="0"/>
              <a:t>Prilog sistemu za razvoj IKT u sektoru obrazovanja – podaci o korisnicima</a:t>
            </a:r>
            <a:endParaRPr lang="en-US" sz="2000" dirty="0"/>
          </a:p>
        </p:txBody>
      </p:sp>
      <p:sp>
        <p:nvSpPr>
          <p:cNvPr id="3" name="Subtitle 2"/>
          <p:cNvSpPr>
            <a:spLocks noGrp="1"/>
          </p:cNvSpPr>
          <p:nvPr>
            <p:ph type="subTitle" idx="1"/>
          </p:nvPr>
        </p:nvSpPr>
        <p:spPr>
          <a:xfrm>
            <a:off x="1752600" y="2895600"/>
            <a:ext cx="5638800" cy="304800"/>
          </a:xfrm>
          <a:gradFill flip="none" rotWithShape="1">
            <a:gsLst>
              <a:gs pos="0">
                <a:srgbClr val="FB4B05"/>
              </a:gs>
              <a:gs pos="48000">
                <a:srgbClr val="FB4B05"/>
              </a:gs>
              <a:gs pos="100000">
                <a:schemeClr val="tx1">
                  <a:tint val="23500"/>
                  <a:satMod val="160000"/>
                  <a:alpha val="0"/>
                </a:schemeClr>
              </a:gs>
            </a:gsLst>
            <a:path path="circle">
              <a:fillToRect l="50000" t="50000" r="50000" b="50000"/>
            </a:path>
            <a:tileRect/>
          </a:gradFill>
        </p:spPr>
        <p:txBody>
          <a:bodyPr>
            <a:normAutofit fontScale="92500" lnSpcReduction="20000"/>
          </a:bodyPr>
          <a:lstStyle/>
          <a:p>
            <a:r>
              <a:rPr lang="sr-Latn-CS" sz="1800" spc="60" dirty="0" smtClean="0">
                <a:solidFill>
                  <a:schemeClr val="bg1">
                    <a:lumMod val="95000"/>
                  </a:schemeClr>
                </a:solidFill>
              </a:rPr>
              <a:t>Mara Bukvić</a:t>
            </a:r>
            <a:endParaRPr lang="sr-Latn-CS" sz="1800" spc="60" dirty="0">
              <a:solidFill>
                <a:schemeClr val="bg1">
                  <a:lumMod val="95000"/>
                </a:schemeClr>
              </a:solidFill>
            </a:endParaRPr>
          </a:p>
        </p:txBody>
      </p:sp>
      <p:sp>
        <p:nvSpPr>
          <p:cNvPr id="4" name="Content Placeholder 3"/>
          <p:cNvSpPr>
            <a:spLocks noGrp="1"/>
          </p:cNvSpPr>
          <p:nvPr>
            <p:ph sz="quarter" idx="10"/>
          </p:nvPr>
        </p:nvSpPr>
        <p:spPr>
          <a:xfrm>
            <a:off x="2743200" y="4419600"/>
            <a:ext cx="3733800" cy="533400"/>
          </a:xfrm>
        </p:spPr>
        <p:txBody>
          <a:bodyPr>
            <a:normAutofit fontScale="77500" lnSpcReduction="20000"/>
          </a:bodyPr>
          <a:lstStyle/>
          <a:p>
            <a:r>
              <a:rPr lang="en-US" sz="2000" b="1" spc="-40" dirty="0" smtClean="0"/>
              <a:t>7th </a:t>
            </a:r>
            <a:r>
              <a:rPr lang="en-US" sz="2000" b="1" spc="-40" dirty="0" err="1"/>
              <a:t>WeB</a:t>
            </a:r>
            <a:r>
              <a:rPr lang="en-US" sz="2000" b="1" spc="-40" dirty="0"/>
              <a:t> &amp; Serbian Moodle Moot</a:t>
            </a:r>
          </a:p>
          <a:p>
            <a:r>
              <a:rPr lang="en-US" sz="2000" b="1" spc="-40" dirty="0" smtClean="0"/>
              <a:t>28</a:t>
            </a:r>
            <a:r>
              <a:rPr lang="sr-Latn-CS" sz="2000" b="1" spc="-40" dirty="0" smtClean="0"/>
              <a:t>. </a:t>
            </a:r>
            <a:r>
              <a:rPr lang="en-US" sz="2000" b="1" spc="-40" dirty="0" err="1" smtClean="0"/>
              <a:t>Oktobar</a:t>
            </a:r>
            <a:r>
              <a:rPr lang="en-US" sz="2000" b="1" spc="-40" dirty="0" smtClean="0"/>
              <a:t> </a:t>
            </a:r>
            <a:r>
              <a:rPr lang="sr-Latn-CS" sz="2000" b="1" spc="-40" dirty="0" smtClean="0"/>
              <a:t> 201</a:t>
            </a:r>
            <a:r>
              <a:rPr lang="en-US" sz="2000" b="1" spc="-40" dirty="0"/>
              <a:t>5</a:t>
            </a:r>
            <a:r>
              <a:rPr lang="sr-Latn-CS" sz="2000" b="1" spc="-40" dirty="0" smtClean="0"/>
              <a:t>.</a:t>
            </a:r>
          </a:p>
          <a:p>
            <a:endParaRPr lang="en-US" dirty="0"/>
          </a:p>
        </p:txBody>
      </p:sp>
    </p:spTree>
    <p:extLst>
      <p:ext uri="{BB962C8B-B14F-4D97-AF65-F5344CB8AC3E}">
        <p14:creationId xmlns:p14="http://schemas.microsoft.com/office/powerpoint/2010/main" val="344695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EDUROAM  federacija – mapa sa priključnim mjestima</a:t>
            </a:r>
            <a:endParaRPr lang="en-US" dirty="0"/>
          </a:p>
        </p:txBody>
      </p:sp>
      <p:sp>
        <p:nvSpPr>
          <p:cNvPr id="3" name="Content Placeholder 2"/>
          <p:cNvSpPr>
            <a:spLocks noGrp="1"/>
          </p:cNvSpPr>
          <p:nvPr>
            <p:ph idx="1"/>
          </p:nvPr>
        </p:nvSpPr>
        <p:spPr/>
        <p:txBody>
          <a:bodyPr>
            <a:normAutofit/>
          </a:bodyPr>
          <a:lstStyle/>
          <a:p>
            <a:pPr marL="0" indent="0">
              <a:buNone/>
            </a:pPr>
            <a:r>
              <a:rPr lang="sr-Latn-RS" sz="2000" dirty="0"/>
              <a:t>https://monitor.eduroam.org/eduroam_map.php?type=levels</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648636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17" y="990600"/>
            <a:ext cx="40481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93580"/>
            <a:ext cx="3657600" cy="558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92793"/>
            <a:ext cx="5252631" cy="269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10</a:t>
            </a:fld>
            <a:endParaRPr lang="en-US" dirty="0">
              <a:solidFill>
                <a:prstClr val="white"/>
              </a:solidFill>
            </a:endParaRPr>
          </a:p>
        </p:txBody>
      </p:sp>
    </p:spTree>
    <p:extLst>
      <p:ext uri="{BB962C8B-B14F-4D97-AF65-F5344CB8AC3E}">
        <p14:creationId xmlns:p14="http://schemas.microsoft.com/office/powerpoint/2010/main" val="35023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out)">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circle(out)">
                                      <p:cBhvr>
                                        <p:cTn id="12" dur="20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wipe(down)">
                                      <p:cBhvr>
                                        <p:cTn id="1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71850"/>
            <a:ext cx="64484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798" y="2133600"/>
            <a:ext cx="25050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r-Latn-RS" dirty="0" smtClean="0"/>
              <a:t>eduGAIN- Federacija federacije identiteta</a:t>
            </a:r>
            <a:endParaRPr lang="en-US" dirty="0"/>
          </a:p>
        </p:txBody>
      </p:sp>
      <p:sp>
        <p:nvSpPr>
          <p:cNvPr id="3" name="Content Placeholder 2"/>
          <p:cNvSpPr>
            <a:spLocks noGrp="1"/>
          </p:cNvSpPr>
          <p:nvPr>
            <p:ph idx="1"/>
          </p:nvPr>
        </p:nvSpPr>
        <p:spPr/>
        <p:txBody>
          <a:bodyPr>
            <a:normAutofit/>
          </a:bodyPr>
          <a:lstStyle/>
          <a:p>
            <a:r>
              <a:rPr lang="sr-Latn-RS" b="1" dirty="0" smtClean="0"/>
              <a:t>Ključne činjenice:</a:t>
            </a:r>
            <a:endParaRPr lang="en-US" dirty="0"/>
          </a:p>
          <a:p>
            <a:pPr marL="0" indent="0">
              <a:buNone/>
            </a:pPr>
            <a:r>
              <a:rPr lang="sr-Latn-RS" dirty="0" smtClean="0"/>
              <a:t>uključeno više od</a:t>
            </a:r>
            <a:r>
              <a:rPr lang="en-US" dirty="0" smtClean="0"/>
              <a:t> 40 </a:t>
            </a:r>
            <a:r>
              <a:rPr lang="sr-Latn-RS" dirty="0" smtClean="0"/>
              <a:t>federacija širom svjeta podržava:</a:t>
            </a:r>
          </a:p>
          <a:p>
            <a:pPr lvl="1"/>
            <a:r>
              <a:rPr lang="sr-Latn-RS" sz="2400" dirty="0" smtClean="0">
                <a:solidFill>
                  <a:srgbClr val="FF0000"/>
                </a:solidFill>
              </a:rPr>
              <a:t>preko </a:t>
            </a:r>
            <a:r>
              <a:rPr lang="en-US" sz="2400" dirty="0" smtClean="0">
                <a:solidFill>
                  <a:srgbClr val="FF0000"/>
                </a:solidFill>
              </a:rPr>
              <a:t>1</a:t>
            </a:r>
            <a:r>
              <a:rPr lang="sr-Latn-RS" sz="2400" dirty="0" smtClean="0">
                <a:solidFill>
                  <a:srgbClr val="FF0000"/>
                </a:solidFill>
              </a:rPr>
              <a:t>.</a:t>
            </a:r>
            <a:r>
              <a:rPr lang="en-US" sz="2400" dirty="0" smtClean="0">
                <a:solidFill>
                  <a:srgbClr val="FF0000"/>
                </a:solidFill>
              </a:rPr>
              <a:t>500 </a:t>
            </a:r>
            <a:r>
              <a:rPr lang="sr-Latn-RS" sz="2400" dirty="0" smtClean="0">
                <a:solidFill>
                  <a:srgbClr val="FF0000"/>
                </a:solidFill>
              </a:rPr>
              <a:t>davaoca identiteta i</a:t>
            </a:r>
          </a:p>
          <a:p>
            <a:pPr lvl="1"/>
            <a:r>
              <a:rPr lang="sr-Latn-RS" sz="2400" dirty="0" smtClean="0">
                <a:solidFill>
                  <a:srgbClr val="FF0000"/>
                </a:solidFill>
              </a:rPr>
              <a:t>1000 davaoca serivsa</a:t>
            </a:r>
            <a:endParaRPr lang="sr-Latn-RS" dirty="0" smtClean="0"/>
          </a:p>
          <a:p>
            <a:pPr marL="457200" lvl="1" indent="0">
              <a:buNone/>
            </a:pPr>
            <a:r>
              <a:rPr lang="en-US" dirty="0">
                <a:hlinkClick r:id="rId5"/>
              </a:rPr>
              <a:t>https://monitor.eduroam.org</a:t>
            </a:r>
            <a:r>
              <a:rPr lang="en-US" dirty="0" smtClean="0">
                <a:hlinkClick r:id="rId5"/>
              </a:rPr>
              <a:t>/</a:t>
            </a:r>
            <a:r>
              <a:rPr lang="sr-Latn-RS" dirty="0"/>
              <a:t> </a:t>
            </a:r>
            <a:r>
              <a:rPr lang="sr-Latn-RS" dirty="0" smtClean="0"/>
              <a:t>-</a:t>
            </a:r>
            <a:r>
              <a:rPr lang="en-US" dirty="0" smtClean="0"/>
              <a:t>&gt; Fact(DB) -&gt;DB Web</a:t>
            </a:r>
            <a:endParaRPr lang="en-US" dirty="0"/>
          </a:p>
          <a:p>
            <a:pPr marL="0" indent="0">
              <a:buNone/>
            </a:pPr>
            <a:endParaRPr lang="en-US" dirty="0"/>
          </a:p>
        </p:txBody>
      </p:sp>
      <p:sp>
        <p:nvSpPr>
          <p:cNvPr id="6"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11</a:t>
            </a:fld>
            <a:endParaRPr lang="en-US" dirty="0">
              <a:solidFill>
                <a:prstClr val="white"/>
              </a:solidFill>
            </a:endParaRPr>
          </a:p>
        </p:txBody>
      </p:sp>
    </p:spTree>
    <p:extLst>
      <p:ext uri="{BB962C8B-B14F-4D97-AF65-F5344CB8AC3E}">
        <p14:creationId xmlns:p14="http://schemas.microsoft.com/office/powerpoint/2010/main" val="206592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Socijalne</a:t>
            </a:r>
            <a:r>
              <a:rPr lang="en-US" dirty="0" smtClean="0"/>
              <a:t> </a:t>
            </a:r>
            <a:r>
              <a:rPr lang="en-US" dirty="0" err="1" smtClean="0"/>
              <a:t>mre</a:t>
            </a:r>
            <a:r>
              <a:rPr lang="sr-Latn-RS" dirty="0" smtClean="0"/>
              <a:t>že kao davaoci identiteta</a:t>
            </a:r>
            <a:endParaRPr lang="en-US" dirty="0"/>
          </a:p>
        </p:txBody>
      </p:sp>
      <p:sp>
        <p:nvSpPr>
          <p:cNvPr id="3" name="Content Placeholder 2"/>
          <p:cNvSpPr>
            <a:spLocks noGrp="1"/>
          </p:cNvSpPr>
          <p:nvPr>
            <p:ph idx="1"/>
          </p:nvPr>
        </p:nvSpPr>
        <p:spPr/>
        <p:txBody>
          <a:bodyPr/>
          <a:lstStyle/>
          <a:p>
            <a:pPr marL="0" indent="0">
              <a:buNone/>
            </a:pPr>
            <a:r>
              <a:rPr lang="sr-Latn-RS" dirty="0" smtClean="0"/>
              <a:t>Dostupnost vs. Nedostatci: </a:t>
            </a:r>
          </a:p>
          <a:p>
            <a:r>
              <a:rPr lang="sr-Latn-RS" sz="2200" dirty="0" smtClean="0"/>
              <a:t>gubi </a:t>
            </a:r>
            <a:r>
              <a:rPr lang="sr-Latn-RS" sz="2200" dirty="0"/>
              <a:t>se </a:t>
            </a:r>
            <a:r>
              <a:rPr lang="sr-Latn-RS" dirty="0" smtClean="0"/>
              <a:t>informacija o povezanosti sa/statusu u matičnoj institucij</a:t>
            </a:r>
            <a:r>
              <a:rPr lang="en-US" dirty="0" err="1" smtClean="0"/>
              <a:t>i</a:t>
            </a:r>
            <a:r>
              <a:rPr lang="en-US" dirty="0" smtClean="0"/>
              <a:t> </a:t>
            </a:r>
            <a:r>
              <a:rPr lang="en-US" sz="2200" dirty="0"/>
              <a:t>(</a:t>
            </a:r>
            <a:r>
              <a:rPr lang="sr-Latn-RS" sz="2200" dirty="0"/>
              <a:t>za korisnika: </a:t>
            </a:r>
            <a:r>
              <a:rPr lang="en-US" sz="2200" dirty="0" err="1"/>
              <a:t>identitet</a:t>
            </a:r>
            <a:r>
              <a:rPr lang="en-US" sz="2200" dirty="0"/>
              <a:t> </a:t>
            </a:r>
            <a:r>
              <a:rPr lang="en-US" sz="2200" dirty="0" err="1"/>
              <a:t>kome</a:t>
            </a:r>
            <a:r>
              <a:rPr lang="en-US" sz="2200" dirty="0"/>
              <a:t> se </a:t>
            </a:r>
            <a:r>
              <a:rPr lang="en-US" sz="2200" dirty="0" err="1"/>
              <a:t>najvi</a:t>
            </a:r>
            <a:r>
              <a:rPr lang="sr-Latn-RS" sz="2200" dirty="0"/>
              <a:t>š</a:t>
            </a:r>
            <a:r>
              <a:rPr lang="en-US" sz="2200" dirty="0"/>
              <a:t>e </a:t>
            </a:r>
            <a:r>
              <a:rPr lang="en-US" sz="2200" dirty="0" err="1"/>
              <a:t>vjer</a:t>
            </a:r>
            <a:r>
              <a:rPr lang="sr-Latn-RS" sz="2200" dirty="0"/>
              <a:t>uje, 	         za instituciju: mogućnost da izgradi brend)</a:t>
            </a:r>
          </a:p>
          <a:p>
            <a:r>
              <a:rPr lang="sr-Latn-RS" dirty="0" smtClean="0">
                <a:solidFill>
                  <a:srgbClr val="FF0000"/>
                </a:solidFill>
              </a:rPr>
              <a:t>povjerenje (Trust)</a:t>
            </a:r>
            <a:r>
              <a:rPr lang="en-US" dirty="0" smtClean="0">
                <a:solidFill>
                  <a:srgbClr val="FF0000"/>
                </a:solidFill>
              </a:rPr>
              <a:t> </a:t>
            </a:r>
            <a:r>
              <a:rPr lang="sr-Latn-RS" sz="2200" dirty="0"/>
              <a:t>i </a:t>
            </a:r>
            <a:r>
              <a:rPr lang="en-US" sz="2200" dirty="0"/>
              <a:t>Authority of source of affiliation</a:t>
            </a:r>
            <a:endParaRPr lang="sr-Latn-RS" sz="2200" dirty="0"/>
          </a:p>
          <a:p>
            <a:pPr marL="0" indent="0">
              <a:buNone/>
            </a:pPr>
            <a:r>
              <a:rPr lang="sr-Latn-RS" sz="2200" dirty="0" smtClean="0">
                <a:solidFill>
                  <a:srgbClr val="FF0000"/>
                </a:solidFill>
              </a:rPr>
              <a:t>     </a:t>
            </a:r>
            <a:r>
              <a:rPr lang="en-US" sz="2200" dirty="0" smtClean="0"/>
              <a:t>third-party </a:t>
            </a:r>
            <a:r>
              <a:rPr lang="en-US" sz="2200" dirty="0"/>
              <a:t>services </a:t>
            </a:r>
            <a:r>
              <a:rPr lang="sr-Latn-RS" sz="2200" dirty="0"/>
              <a:t>(</a:t>
            </a:r>
            <a:r>
              <a:rPr lang="en-US" sz="2200" dirty="0"/>
              <a:t>cloud services or </a:t>
            </a:r>
            <a:r>
              <a:rPr lang="en-US" sz="2200" dirty="0" smtClean="0"/>
              <a:t>publisher-gate</a:t>
            </a:r>
            <a:r>
              <a:rPr lang="sr-Latn-RS" sz="2200" dirty="0" smtClean="0"/>
              <a:t> </a:t>
            </a:r>
            <a:r>
              <a:rPr lang="en-US" sz="2200" dirty="0" smtClean="0"/>
              <a:t>journals</a:t>
            </a:r>
            <a:r>
              <a:rPr lang="sr-Latn-RS" sz="2200" dirty="0"/>
              <a:t>)</a:t>
            </a:r>
            <a:r>
              <a:rPr lang="en-US" sz="2200" dirty="0"/>
              <a:t> </a:t>
            </a:r>
            <a:r>
              <a:rPr lang="sr-Latn-RS" sz="2200" dirty="0"/>
              <a:t> </a:t>
            </a:r>
            <a:r>
              <a:rPr lang="sr-Latn-RS" sz="2200" dirty="0" smtClean="0"/>
              <a:t>    	</a:t>
            </a:r>
            <a:r>
              <a:rPr lang="en-US" sz="2200" dirty="0" smtClean="0"/>
              <a:t>do </a:t>
            </a:r>
            <a:r>
              <a:rPr lang="en-US" sz="2200" dirty="0"/>
              <a:t>not generally trust other third-party services</a:t>
            </a:r>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77862"/>
            <a:ext cx="6270729" cy="249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12</a:t>
            </a:fld>
            <a:endParaRPr lang="en-US" dirty="0">
              <a:solidFill>
                <a:prstClr val="white"/>
              </a:solidFill>
            </a:endParaRPr>
          </a:p>
        </p:txBody>
      </p:sp>
    </p:spTree>
    <p:extLst>
      <p:ext uri="{BB962C8B-B14F-4D97-AF65-F5344CB8AC3E}">
        <p14:creationId xmlns:p14="http://schemas.microsoft.com/office/powerpoint/2010/main" val="70197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EduGAIN i AMRES status</a:t>
            </a:r>
            <a:endParaRPr lang="en-US" dirty="0"/>
          </a:p>
        </p:txBody>
      </p:sp>
      <p:sp>
        <p:nvSpPr>
          <p:cNvPr id="3" name="Content Placeholder 2"/>
          <p:cNvSpPr>
            <a:spLocks noGrp="1"/>
          </p:cNvSpPr>
          <p:nvPr>
            <p:ph idx="1"/>
          </p:nvPr>
        </p:nvSpPr>
        <p:spPr/>
        <p:txBody>
          <a:bodyPr/>
          <a:lstStyle/>
          <a:p>
            <a:r>
              <a:rPr lang="sr-Latn-RS" dirty="0" smtClean="0"/>
              <a:t>Pilot projekat/Eksperimentalni status </a:t>
            </a:r>
            <a:r>
              <a:rPr lang="en-US" dirty="0" smtClean="0"/>
              <a:t>“</a:t>
            </a:r>
            <a:r>
              <a:rPr lang="sr-Latn-RS" dirty="0" smtClean="0"/>
              <a:t>everlasting story</a:t>
            </a:r>
            <a:r>
              <a:rPr lang="en-US" dirty="0" smtClean="0"/>
              <a: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69246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13</a:t>
            </a:fld>
            <a:endParaRPr lang="en-US" dirty="0">
              <a:solidFill>
                <a:prstClr val="white"/>
              </a:solidFill>
            </a:endParaRPr>
          </a:p>
        </p:txBody>
      </p:sp>
    </p:spTree>
    <p:extLst>
      <p:ext uri="{BB962C8B-B14F-4D97-AF65-F5344CB8AC3E}">
        <p14:creationId xmlns:p14="http://schemas.microsoft.com/office/powerpoint/2010/main" val="136873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Članovi iAMRES federacije</a:t>
            </a:r>
            <a:endParaRPr lang="en-US" dirty="0"/>
          </a:p>
        </p:txBody>
      </p:sp>
      <p:sp>
        <p:nvSpPr>
          <p:cNvPr id="3" name="Content Placeholder 2"/>
          <p:cNvSpPr>
            <a:spLocks noGrp="1"/>
          </p:cNvSpPr>
          <p:nvPr>
            <p:ph idx="1"/>
          </p:nvPr>
        </p:nvSpPr>
        <p:spPr>
          <a:xfrm>
            <a:off x="228600" y="990601"/>
            <a:ext cx="8686800" cy="4876800"/>
          </a:xfrm>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44" y="1035756"/>
            <a:ext cx="8793443" cy="478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14</a:t>
            </a:fld>
            <a:endParaRPr lang="en-US" dirty="0">
              <a:solidFill>
                <a:prstClr val="white"/>
              </a:solidFill>
            </a:endParaRPr>
          </a:p>
        </p:txBody>
      </p:sp>
    </p:spTree>
    <p:extLst>
      <p:ext uri="{BB962C8B-B14F-4D97-AF65-F5344CB8AC3E}">
        <p14:creationId xmlns:p14="http://schemas.microsoft.com/office/powerpoint/2010/main" val="597848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Trenutno stanje u Srbiji</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smtClean="0"/>
              <a:t>Kratak opis:</a:t>
            </a:r>
          </a:p>
          <a:p>
            <a:pPr lvl="1"/>
            <a:r>
              <a:rPr lang="sr-Latn-RS" dirty="0" smtClean="0"/>
              <a:t>Federaciju identiteta iAMRES</a:t>
            </a:r>
          </a:p>
          <a:p>
            <a:pPr lvl="1"/>
            <a:r>
              <a:rPr lang="sr-Latn-RS" dirty="0" smtClean="0"/>
              <a:t>Nedostaje upravljanje identitetima na nivou kampusa </a:t>
            </a:r>
          </a:p>
          <a:p>
            <a:pPr lvl="2"/>
            <a:r>
              <a:rPr lang="sr-Latn-RS" dirty="0" smtClean="0"/>
              <a:t>Visok je prag ulaska u oblast</a:t>
            </a:r>
          </a:p>
          <a:p>
            <a:pPr lvl="2"/>
            <a:r>
              <a:rPr lang="sr-Latn-RS" dirty="0" smtClean="0"/>
              <a:t>Imamo </a:t>
            </a:r>
            <a:r>
              <a:rPr lang="sr-Latn-RS" dirty="0"/>
              <a:t>ograničene </a:t>
            </a:r>
            <a:r>
              <a:rPr lang="sr-Latn-RS" dirty="0" smtClean="0"/>
              <a:t>resurse</a:t>
            </a:r>
            <a:r>
              <a:rPr lang="sr-Latn-RS" dirty="0"/>
              <a:t>, a ponašamo se kao da na svakom mjestu/školi/fakultetu možemo da angažujemo </a:t>
            </a:r>
            <a:r>
              <a:rPr lang="sr-Latn-RS" dirty="0" smtClean="0"/>
              <a:t>dovoljno kompetentno </a:t>
            </a:r>
            <a:r>
              <a:rPr lang="sr-Latn-RS" dirty="0"/>
              <a:t>osoblje za razvoj i održavanje </a:t>
            </a:r>
            <a:r>
              <a:rPr lang="sr-Latn-RS" dirty="0" smtClean="0"/>
              <a:t>infrastrukturnih servisa</a:t>
            </a:r>
            <a:r>
              <a:rPr lang="sr-Latn-RS" dirty="0"/>
              <a:t>.</a:t>
            </a:r>
            <a:endParaRPr lang="sr-Latn-RS" dirty="0" smtClean="0"/>
          </a:p>
          <a:p>
            <a:r>
              <a:rPr lang="sr-Latn-RS" dirty="0" smtClean="0"/>
              <a:t>Šta dalje?</a:t>
            </a:r>
          </a:p>
          <a:p>
            <a:pPr lvl="1"/>
            <a:r>
              <a:rPr lang="sr-Latn-RS" sz="2000" dirty="0" smtClean="0">
                <a:solidFill>
                  <a:srgbClr val="FF0000"/>
                </a:solidFill>
              </a:rPr>
              <a:t>Integrišući proces je NEIZBJEŽAN </a:t>
            </a:r>
            <a:r>
              <a:rPr lang="sr-Latn-RS" sz="2000" dirty="0" smtClean="0"/>
              <a:t>u razvoju </a:t>
            </a:r>
            <a:r>
              <a:rPr lang="sr-Latn-RS" sz="2000" dirty="0"/>
              <a:t>i </a:t>
            </a:r>
            <a:r>
              <a:rPr lang="sr-Latn-RS" sz="2000" dirty="0" smtClean="0"/>
              <a:t>održavanju </a:t>
            </a:r>
            <a:r>
              <a:rPr lang="sr-Latn-RS" sz="2000" dirty="0"/>
              <a:t>infrastrukturnih IT servisa </a:t>
            </a:r>
            <a:r>
              <a:rPr lang="sr-Latn-RS" sz="2000" dirty="0" smtClean="0"/>
              <a:t>u matičnim institucijama, čak i ako je velika </a:t>
            </a:r>
            <a:r>
              <a:rPr lang="sr-Latn-RS" sz="2000" dirty="0"/>
              <a:t>opasnost po odžavanje stanja dezintegrisanosti na </a:t>
            </a:r>
            <a:r>
              <a:rPr lang="sr-Latn-RS" sz="2000" dirty="0" smtClean="0"/>
              <a:t>Univerzitetima.</a:t>
            </a:r>
            <a:endParaRPr lang="sr-Latn-RS" sz="2000" dirty="0"/>
          </a:p>
          <a:p>
            <a:pPr lvl="1"/>
            <a:r>
              <a:rPr lang="en-US" sz="2200" dirty="0" err="1" smtClean="0">
                <a:solidFill>
                  <a:srgbClr val="FF0000"/>
                </a:solidFill>
              </a:rPr>
              <a:t>Integrisano</a:t>
            </a:r>
            <a:r>
              <a:rPr lang="sr-Latn-RS" sz="2200" dirty="0" smtClean="0">
                <a:solidFill>
                  <a:srgbClr val="FF0000"/>
                </a:solidFill>
              </a:rPr>
              <a:t> upravljanje korisničkim identitetima na Univerzitetu u Beogradu </a:t>
            </a:r>
            <a:r>
              <a:rPr lang="sr-Latn-RS" dirty="0" smtClean="0"/>
              <a:t>i drugim Univerzitetima, a zatim uključivanje u federaciju identiteta iAMRES: </a:t>
            </a:r>
          </a:p>
          <a:p>
            <a:pPr lvl="2"/>
            <a:r>
              <a:rPr lang="sr-Latn-RS" dirty="0"/>
              <a:t>Collaboration Opportunities</a:t>
            </a:r>
          </a:p>
          <a:p>
            <a:pPr lvl="2"/>
            <a:r>
              <a:rPr lang="sr-Latn-RS" dirty="0"/>
              <a:t>Reputation and Branding</a:t>
            </a:r>
            <a:r>
              <a:rPr lang="en-US" dirty="0"/>
              <a:t> – </a:t>
            </a:r>
            <a:r>
              <a:rPr lang="sr-Latn-RS" dirty="0" smtClean="0"/>
              <a:t>situacija analogno </a:t>
            </a:r>
            <a:r>
              <a:rPr lang="sr-Latn-RS" dirty="0"/>
              <a:t>UoB i Šangajska lista</a:t>
            </a:r>
          </a:p>
          <a:p>
            <a:pPr lvl="2"/>
            <a:r>
              <a:rPr lang="sr-Latn-RS" dirty="0"/>
              <a:t>Network Security</a:t>
            </a:r>
          </a:p>
          <a:p>
            <a:pPr lvl="2"/>
            <a:r>
              <a:rPr lang="sr-Latn-RS" dirty="0"/>
              <a:t>Budget and </a:t>
            </a:r>
            <a:r>
              <a:rPr lang="sr-Latn-RS" dirty="0" smtClean="0"/>
              <a:t>Business</a:t>
            </a:r>
          </a:p>
          <a:p>
            <a:pPr lvl="1"/>
            <a:r>
              <a:rPr lang="sr-Latn-RS" sz="2000" dirty="0" smtClean="0">
                <a:solidFill>
                  <a:srgbClr val="FF0000"/>
                </a:solidFill>
              </a:rPr>
              <a:t>Mora se otkočiti razvoj na mjestu na kome je zakočen da bi talas razvoja u IT oblasti tekao i prenosio se dalje!!!</a:t>
            </a:r>
            <a:endParaRPr lang="sr-Latn-RS" dirty="0" smtClean="0"/>
          </a:p>
        </p:txBody>
      </p:sp>
      <p:sp>
        <p:nvSpPr>
          <p:cNvPr id="4"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15</a:t>
            </a:fld>
            <a:endParaRPr lang="en-US" dirty="0">
              <a:solidFill>
                <a:prstClr val="white"/>
              </a:solidFill>
            </a:endParaRPr>
          </a:p>
        </p:txBody>
      </p:sp>
    </p:spTree>
    <p:extLst>
      <p:ext uri="{BB962C8B-B14F-4D97-AF65-F5344CB8AC3E}">
        <p14:creationId xmlns:p14="http://schemas.microsoft.com/office/powerpoint/2010/main" val="20809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Spisak</a:t>
            </a:r>
            <a:r>
              <a:rPr lang="en-US" dirty="0" smtClean="0"/>
              <a:t> </a:t>
            </a:r>
            <a:r>
              <a:rPr lang="en-US" dirty="0" err="1" smtClean="0"/>
              <a:t>korisnih</a:t>
            </a:r>
            <a:r>
              <a:rPr lang="en-US" dirty="0" smtClean="0"/>
              <a:t> </a:t>
            </a:r>
            <a:r>
              <a:rPr lang="en-US" dirty="0" err="1" smtClean="0"/>
              <a:t>sajtova</a:t>
            </a:r>
            <a:endParaRPr lang="en-US" dirty="0"/>
          </a:p>
        </p:txBody>
      </p:sp>
      <p:sp>
        <p:nvSpPr>
          <p:cNvPr id="3" name="Content Placeholder 2"/>
          <p:cNvSpPr>
            <a:spLocks noGrp="1"/>
          </p:cNvSpPr>
          <p:nvPr>
            <p:ph idx="1"/>
          </p:nvPr>
        </p:nvSpPr>
        <p:spPr/>
        <p:txBody>
          <a:bodyPr>
            <a:normAutofit lnSpcReduction="10000"/>
          </a:bodyPr>
          <a:lstStyle/>
          <a:p>
            <a:pPr marL="0" lvl="0" indent="0">
              <a:buNone/>
            </a:pPr>
            <a:endParaRPr lang="sr-Latn-RS" dirty="0" smtClean="0"/>
          </a:p>
          <a:p>
            <a:pPr lvl="0"/>
            <a:r>
              <a:rPr lang="sr-Latn-RS" dirty="0"/>
              <a:t>Mara Bukvić</a:t>
            </a:r>
            <a:r>
              <a:rPr lang="sr-Latn-RS" dirty="0" smtClean="0"/>
              <a:t>, prvi dokument o infrastrukturi (2015). </a:t>
            </a:r>
            <a:r>
              <a:rPr lang="sr-Latn-RS" dirty="0" smtClean="0">
                <a:hlinkClick r:id="rId3"/>
              </a:rPr>
              <a:t>https</a:t>
            </a:r>
            <a:r>
              <a:rPr lang="sr-Latn-RS" dirty="0">
                <a:hlinkClick r:id="rId3"/>
              </a:rPr>
              <a:t>://</a:t>
            </a:r>
            <a:r>
              <a:rPr lang="sr-Latn-RS" dirty="0" smtClean="0">
                <a:hlinkClick r:id="rId3"/>
              </a:rPr>
              <a:t>www.researchgate.net/publication/319128169_Prilog_poboljsanjuuspostavljanju_sistema_za_razvoj_IKT_u_sektoru_obrazovanja</a:t>
            </a:r>
            <a:endParaRPr lang="sr-Latn-RS" dirty="0" smtClean="0"/>
          </a:p>
          <a:p>
            <a:pPr lvl="0"/>
            <a:r>
              <a:rPr lang="en-US" dirty="0" smtClean="0"/>
              <a:t>Du</a:t>
            </a:r>
            <a:r>
              <a:rPr lang="sr-Latn-RS" dirty="0"/>
              <a:t>šan Vučković, Moodle i interoperabilnost (2014).</a:t>
            </a:r>
          </a:p>
          <a:p>
            <a:pPr marL="0" lvl="0" indent="0">
              <a:buNone/>
            </a:pPr>
            <a:r>
              <a:rPr lang="sr-Latn-RS" dirty="0" smtClean="0"/>
              <a:t>	</a:t>
            </a:r>
            <a:r>
              <a:rPr lang="en-US" dirty="0" smtClean="0">
                <a:hlinkClick r:id="rId4"/>
              </a:rPr>
              <a:t>https</a:t>
            </a:r>
            <a:r>
              <a:rPr lang="en-US" dirty="0">
                <a:hlinkClick r:id="rId4"/>
              </a:rPr>
              <a:t>://media.rcub.bg.ac.rs/?</a:t>
            </a:r>
            <a:r>
              <a:rPr lang="en-US" dirty="0" smtClean="0">
                <a:hlinkClick r:id="rId4"/>
              </a:rPr>
              <a:t>p=3981</a:t>
            </a:r>
            <a:endParaRPr lang="sr-Latn-RS" dirty="0" smtClean="0"/>
          </a:p>
          <a:p>
            <a:pPr marL="0" indent="0">
              <a:buNone/>
            </a:pPr>
            <a:r>
              <a:rPr lang="sr-Latn-RS" dirty="0" smtClean="0"/>
              <a:t>	</a:t>
            </a:r>
            <a:r>
              <a:rPr lang="sr-Latn-RS" sz="2000" dirty="0"/>
              <a:t>(o povezivanje Moodle sa drugim platformama</a:t>
            </a:r>
            <a:r>
              <a:rPr lang="sr-Latn-RS" sz="2000" dirty="0" smtClean="0"/>
              <a:t>)</a:t>
            </a:r>
            <a:endParaRPr lang="sr-Latn-RS" dirty="0" smtClean="0"/>
          </a:p>
          <a:p>
            <a:r>
              <a:rPr lang="sr-Latn-RS" dirty="0" smtClean="0"/>
              <a:t>Serija kratkih vidio zapisa o </a:t>
            </a:r>
            <a:r>
              <a:rPr lang="sr-Latn-RS" dirty="0"/>
              <a:t>u</a:t>
            </a:r>
            <a:r>
              <a:rPr lang="en-US" dirty="0" err="1" smtClean="0"/>
              <a:t>pravljanj</a:t>
            </a:r>
            <a:r>
              <a:rPr lang="sr-Latn-RS" dirty="0" smtClean="0"/>
              <a:t>u</a:t>
            </a:r>
            <a:r>
              <a:rPr lang="en-US" dirty="0" smtClean="0"/>
              <a:t> </a:t>
            </a:r>
            <a:r>
              <a:rPr lang="en-US" dirty="0" err="1" smtClean="0"/>
              <a:t>identitetima</a:t>
            </a:r>
            <a:r>
              <a:rPr lang="sr-Latn-RS" dirty="0"/>
              <a:t> </a:t>
            </a:r>
            <a:r>
              <a:rPr lang="sr-Latn-RS" dirty="0" smtClean="0"/>
              <a:t>	</a:t>
            </a:r>
            <a:r>
              <a:rPr lang="en-US" u="sng" dirty="0" smtClean="0">
                <a:hlinkClick r:id="rId5"/>
              </a:rPr>
              <a:t>https</a:t>
            </a:r>
            <a:r>
              <a:rPr lang="en-US" u="sng" dirty="0">
                <a:hlinkClick r:id="rId5"/>
              </a:rPr>
              <a:t>://</a:t>
            </a:r>
            <a:r>
              <a:rPr lang="en-US" dirty="0" smtClean="0">
                <a:hlinkClick r:id="rId5"/>
              </a:rPr>
              <a:t>learn.nsrc.org/FedIdM</a:t>
            </a:r>
            <a:r>
              <a:rPr lang="sr-Latn-RS" dirty="0" smtClean="0"/>
              <a:t> </a:t>
            </a:r>
          </a:p>
          <a:p>
            <a:pPr marL="0" indent="0">
              <a:buNone/>
            </a:pPr>
            <a:r>
              <a:rPr lang="sr-Latn-RS" sz="2000" dirty="0"/>
              <a:t>	</a:t>
            </a:r>
            <a:r>
              <a:rPr lang="sr-Latn-RS" sz="2000" dirty="0" smtClean="0"/>
              <a:t>(korisne reference naći u </a:t>
            </a:r>
            <a:r>
              <a:rPr lang="en-US" sz="2000" dirty="0"/>
              <a:t>Related </a:t>
            </a:r>
            <a:r>
              <a:rPr lang="en-US" sz="2000" dirty="0" smtClean="0"/>
              <a:t>Documents</a:t>
            </a:r>
            <a:r>
              <a:rPr lang="sr-Latn-RS" sz="2000" dirty="0" smtClean="0"/>
              <a:t> ispod videa)</a:t>
            </a:r>
          </a:p>
          <a:p>
            <a:r>
              <a:rPr lang="sr-Latn-RS" dirty="0" smtClean="0"/>
              <a:t> REFEDS wiki: </a:t>
            </a:r>
            <a:r>
              <a:rPr lang="sr-Latn-RS" dirty="0" smtClean="0">
                <a:hlinkClick r:id="rId6"/>
              </a:rPr>
              <a:t>https://wiki.refeds.org/x/MoA4</a:t>
            </a:r>
            <a:r>
              <a:rPr lang="en-US" dirty="0" smtClean="0"/>
              <a:t> </a:t>
            </a:r>
            <a:r>
              <a:rPr lang="en-US" sz="2000" dirty="0"/>
              <a:t>(</a:t>
            </a:r>
            <a:r>
              <a:rPr lang="en-US" sz="2000" dirty="0">
                <a:hlinkClick r:id="rId7"/>
              </a:rPr>
              <a:t>The Value Proposition for Identity Federations</a:t>
            </a:r>
            <a:r>
              <a:rPr lang="en-US" sz="2000" dirty="0"/>
              <a:t>)</a:t>
            </a:r>
            <a:endParaRPr lang="sr-Latn-RS" sz="2000" dirty="0"/>
          </a:p>
          <a:p>
            <a:pPr marL="0" indent="0">
              <a:buNone/>
            </a:pPr>
            <a:endParaRPr lang="sr-Latn-RS" dirty="0"/>
          </a:p>
          <a:p>
            <a:endParaRPr lang="en-US" sz="2000" dirty="0"/>
          </a:p>
        </p:txBody>
      </p:sp>
      <p:sp>
        <p:nvSpPr>
          <p:cNvPr id="4"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16</a:t>
            </a:fld>
            <a:endParaRPr lang="en-US" dirty="0">
              <a:solidFill>
                <a:prstClr val="white"/>
              </a:solidFill>
            </a:endParaRPr>
          </a:p>
        </p:txBody>
      </p:sp>
    </p:spTree>
    <p:extLst>
      <p:ext uri="{BB962C8B-B14F-4D97-AF65-F5344CB8AC3E}">
        <p14:creationId xmlns:p14="http://schemas.microsoft.com/office/powerpoint/2010/main" val="139731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743200"/>
            <a:ext cx="5105400" cy="523220"/>
          </a:xfrm>
          <a:prstGeom prst="rect">
            <a:avLst/>
          </a:prstGeom>
          <a:noFill/>
        </p:spPr>
        <p:txBody>
          <a:bodyPr wrap="square" rtlCol="0">
            <a:spAutoFit/>
          </a:bodyPr>
          <a:lstStyle/>
          <a:p>
            <a:pPr algn="ctr"/>
            <a:r>
              <a:rPr lang="en-GB" sz="2800" dirty="0" err="1" smtClean="0">
                <a:solidFill>
                  <a:srgbClr val="002060"/>
                </a:solidFill>
                <a:cs typeface="Arial" charset="0"/>
              </a:rPr>
              <a:t>Hvala</a:t>
            </a:r>
            <a:r>
              <a:rPr lang="en-GB" sz="2800" dirty="0" smtClean="0">
                <a:solidFill>
                  <a:srgbClr val="002060"/>
                </a:solidFill>
                <a:cs typeface="Arial" charset="0"/>
              </a:rPr>
              <a:t>!</a:t>
            </a:r>
            <a:endParaRPr lang="en-GB" sz="2800" dirty="0">
              <a:solidFill>
                <a:srgbClr val="002060"/>
              </a:solidFill>
              <a:cs typeface="Arial" charset="0"/>
            </a:endParaRPr>
          </a:p>
        </p:txBody>
      </p:sp>
      <p:sp>
        <p:nvSpPr>
          <p:cNvPr id="6" name="TextBox 5"/>
          <p:cNvSpPr txBox="1"/>
          <p:nvPr/>
        </p:nvSpPr>
        <p:spPr>
          <a:xfrm>
            <a:off x="2057400" y="4724400"/>
            <a:ext cx="4800600" cy="646331"/>
          </a:xfrm>
          <a:prstGeom prst="rect">
            <a:avLst/>
          </a:prstGeom>
          <a:noFill/>
        </p:spPr>
        <p:txBody>
          <a:bodyPr wrap="square" rtlCol="0">
            <a:spAutoFit/>
          </a:bodyPr>
          <a:lstStyle/>
          <a:p>
            <a:pPr algn="ctr"/>
            <a:r>
              <a:rPr lang="sr-Latn-CS" dirty="0" smtClean="0">
                <a:solidFill>
                  <a:srgbClr val="002060"/>
                </a:solidFill>
                <a:cs typeface="Arial" charset="0"/>
              </a:rPr>
              <a:t>Mara Bukvić, Univerzitet </a:t>
            </a:r>
            <a:r>
              <a:rPr lang="sr-Latn-CS" smtClean="0">
                <a:solidFill>
                  <a:srgbClr val="002060"/>
                </a:solidFill>
                <a:cs typeface="Arial" charset="0"/>
              </a:rPr>
              <a:t>u Beogradu</a:t>
            </a:r>
            <a:endParaRPr lang="sr-Latn-CS" dirty="0" smtClean="0">
              <a:solidFill>
                <a:srgbClr val="002060"/>
              </a:solidFill>
              <a:cs typeface="Arial" charset="0"/>
            </a:endParaRPr>
          </a:p>
          <a:p>
            <a:pPr algn="ctr"/>
            <a:r>
              <a:rPr lang="en-GB" dirty="0" smtClean="0">
                <a:solidFill>
                  <a:srgbClr val="002060"/>
                </a:solidFill>
                <a:cs typeface="Arial" charset="0"/>
              </a:rPr>
              <a:t>E-mail: </a:t>
            </a:r>
            <a:r>
              <a:rPr lang="en-GB" dirty="0" smtClean="0">
                <a:solidFill>
                  <a:srgbClr val="002060"/>
                </a:solidFill>
                <a:cs typeface="Arial" charset="0"/>
                <a:hlinkClick r:id="rId4"/>
              </a:rPr>
              <a:t>mara@rcub.bg.ac.rs</a:t>
            </a:r>
            <a:endParaRPr lang="sr-Latn-CS" dirty="0" smtClean="0">
              <a:solidFill>
                <a:srgbClr val="002060"/>
              </a:solidFill>
              <a:cs typeface="Arial" charset="0"/>
            </a:endParaRPr>
          </a:p>
        </p:txBody>
      </p:sp>
    </p:spTree>
    <p:extLst>
      <p:ext uri="{BB962C8B-B14F-4D97-AF65-F5344CB8AC3E}">
        <p14:creationId xmlns:p14="http://schemas.microsoft.com/office/powerpoint/2010/main" val="146944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152400"/>
            <a:ext cx="7010400" cy="990600"/>
          </a:xfrm>
        </p:spPr>
        <p:txBody>
          <a:bodyPr>
            <a:normAutofit/>
          </a:bodyPr>
          <a:lstStyle/>
          <a:p>
            <a:r>
              <a:rPr lang="sr-Latn-CS" sz="2800" dirty="0" smtClean="0">
                <a:latin typeface="Arial+Heading"/>
                <a:cs typeface="Arial" pitchFamily="34" charset="0"/>
              </a:rPr>
              <a:t>Povezivanje</a:t>
            </a:r>
            <a:r>
              <a:rPr lang="en-US" sz="2800" dirty="0" smtClean="0">
                <a:latin typeface="Arial+Heading"/>
                <a:cs typeface="Arial" pitchFamily="34" charset="0"/>
              </a:rPr>
              <a:t>: </a:t>
            </a:r>
            <a:r>
              <a:rPr lang="sr-Latn-CS" sz="2800" dirty="0" smtClean="0">
                <a:latin typeface="Arial+Heading"/>
                <a:cs typeface="Arial" pitchFamily="34" charset="0"/>
              </a:rPr>
              <a:t>M</a:t>
            </a:r>
            <a:r>
              <a:rPr lang="en-US" sz="2800" dirty="0" smtClean="0">
                <a:latin typeface="Arial+Heading"/>
                <a:cs typeface="Arial" pitchFamily="34" charset="0"/>
              </a:rPr>
              <a:t>j</a:t>
            </a:r>
            <a:r>
              <a:rPr lang="sr-Latn-CS" sz="2800" dirty="0" smtClean="0">
                <a:latin typeface="Arial+Heading"/>
                <a:cs typeface="Arial" pitchFamily="34" charset="0"/>
              </a:rPr>
              <a:t>esta</a:t>
            </a:r>
            <a:r>
              <a:rPr lang="en-US" sz="2800" dirty="0" smtClean="0">
                <a:latin typeface="Arial+Heading"/>
                <a:cs typeface="Arial" pitchFamily="34" charset="0"/>
              </a:rPr>
              <a:t>-&gt;</a:t>
            </a:r>
            <a:r>
              <a:rPr lang="sr-Latn-CS" sz="2800" dirty="0" smtClean="0">
                <a:latin typeface="Arial+Heading"/>
                <a:cs typeface="Arial" pitchFamily="34" charset="0"/>
              </a:rPr>
              <a:t>Ljudi</a:t>
            </a:r>
            <a:r>
              <a:rPr lang="en-US" sz="2800" dirty="0" smtClean="0">
                <a:latin typeface="Arial+Heading"/>
                <a:cs typeface="Arial" pitchFamily="34" charset="0"/>
              </a:rPr>
              <a:t>-&gt;</a:t>
            </a:r>
            <a:r>
              <a:rPr lang="sr-Latn-CS" sz="2800" dirty="0" smtClean="0">
                <a:latin typeface="Arial+Heading"/>
                <a:cs typeface="Arial" pitchFamily="34" charset="0"/>
              </a:rPr>
              <a:t>Stvari</a:t>
            </a:r>
            <a:endParaRPr lang="en-US" sz="3000" b="1" dirty="0" smtClean="0">
              <a:solidFill>
                <a:srgbClr val="FF6113"/>
              </a:solidFill>
              <a:latin typeface="Arial+Heading"/>
              <a:cs typeface="Arial" pitchFamily="34" charset="0"/>
            </a:endParaRPr>
          </a:p>
        </p:txBody>
      </p:sp>
      <p:sp>
        <p:nvSpPr>
          <p:cNvPr id="6147" name="Content Placeholder 2"/>
          <p:cNvSpPr>
            <a:spLocks noGrp="1"/>
          </p:cNvSpPr>
          <p:nvPr>
            <p:ph idx="1"/>
          </p:nvPr>
        </p:nvSpPr>
        <p:spPr/>
        <p:txBody>
          <a:bodyPr anchor="t">
            <a:normAutofit/>
          </a:bodyPr>
          <a:lstStyle/>
          <a:p>
            <a:pPr>
              <a:buNone/>
            </a:pPr>
            <a:endParaRPr lang="en-US" dirty="0" smtClean="0"/>
          </a:p>
          <a:p>
            <a:pPr marL="398463" indent="-339725">
              <a:buNone/>
            </a:pPr>
            <a:endParaRPr lang="sr-Latn-CS" sz="1700" dirty="0" smtClean="0">
              <a:solidFill>
                <a:srgbClr val="002060"/>
              </a:solidFill>
              <a:latin typeface="Arial+Body"/>
            </a:endParaRPr>
          </a:p>
        </p:txBody>
      </p:sp>
      <p:sp>
        <p:nvSpPr>
          <p:cNvPr id="4" name="Slide Number Placeholder 9"/>
          <p:cNvSpPr>
            <a:spLocks noGrp="1"/>
          </p:cNvSpPr>
          <p:nvPr>
            <p:ph type="sldNum" sz="quarter" idx="12"/>
          </p:nvPr>
        </p:nvSpPr>
        <p:spPr/>
        <p:txBody>
          <a:bodyPr/>
          <a:lstStyle/>
          <a:p>
            <a:pPr algn="l"/>
            <a:fld id="{B4B93ABD-C40B-4671-B0B0-74E7CEFE2D49}" type="slidenum">
              <a:rPr lang="en-US" smtClean="0">
                <a:solidFill>
                  <a:prstClr val="white"/>
                </a:solidFill>
              </a:rPr>
              <a:pPr algn="l"/>
              <a:t>2</a:t>
            </a:fld>
            <a:endParaRPr lang="en-US" dirty="0">
              <a:solidFill>
                <a:prstClr val="white"/>
              </a:solidFill>
            </a:endParaRPr>
          </a:p>
        </p:txBody>
      </p:sp>
      <p:graphicFrame>
        <p:nvGraphicFramePr>
          <p:cNvPr id="3073" name="Object 1"/>
          <p:cNvGraphicFramePr>
            <a:graphicFrameLocks noChangeAspect="1"/>
          </p:cNvGraphicFramePr>
          <p:nvPr/>
        </p:nvGraphicFramePr>
        <p:xfrm>
          <a:off x="228600" y="5257800"/>
          <a:ext cx="8593137" cy="776288"/>
        </p:xfrm>
        <a:graphic>
          <a:graphicData uri="http://schemas.openxmlformats.org/presentationml/2006/ole">
            <mc:AlternateContent xmlns:mc="http://schemas.openxmlformats.org/markup-compatibility/2006">
              <mc:Choice xmlns:v="urn:schemas-microsoft-com:vml" Requires="v">
                <p:oleObj spid="_x0000_s5268" name="Visio" r:id="rId4" imgW="8989568" imgH="813450" progId="Visio.Drawing.11">
                  <p:embed/>
                </p:oleObj>
              </mc:Choice>
              <mc:Fallback>
                <p:oleObj name="Visio" r:id="rId4" imgW="8989568" imgH="81345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257800"/>
                        <a:ext cx="859313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5486400" y="4572000"/>
          <a:ext cx="3263900" cy="931863"/>
        </p:xfrm>
        <a:graphic>
          <a:graphicData uri="http://schemas.openxmlformats.org/presentationml/2006/ole">
            <mc:AlternateContent xmlns:mc="http://schemas.openxmlformats.org/markup-compatibility/2006">
              <mc:Choice xmlns:v="urn:schemas-microsoft-com:vml" Requires="v">
                <p:oleObj spid="_x0000_s5269" name="Visio" r:id="rId6" imgW="3425789" imgH="977961" progId="Visio.Drawing.11">
                  <p:embed/>
                </p:oleObj>
              </mc:Choice>
              <mc:Fallback>
                <p:oleObj name="Visio" r:id="rId6" imgW="3425789" imgH="977961"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572000"/>
                        <a:ext cx="32639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5867400" y="1295400"/>
          <a:ext cx="2889250" cy="4083050"/>
        </p:xfrm>
        <a:graphic>
          <a:graphicData uri="http://schemas.openxmlformats.org/presentationml/2006/ole">
            <mc:AlternateContent xmlns:mc="http://schemas.openxmlformats.org/markup-compatibility/2006">
              <mc:Choice xmlns:v="urn:schemas-microsoft-com:vml" Requires="v">
                <p:oleObj spid="_x0000_s5270" name="Visio" r:id="rId8" imgW="3036946" imgH="4292559" progId="Visio.Drawing.11">
                  <p:embed/>
                </p:oleObj>
              </mc:Choice>
              <mc:Fallback>
                <p:oleObj name="Visio" r:id="rId8" imgW="3036946" imgH="4292559"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295400"/>
                        <a:ext cx="288925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5334000" y="6096000"/>
            <a:ext cx="3581400" cy="369332"/>
          </a:xfrm>
          <a:prstGeom prst="rect">
            <a:avLst/>
          </a:prstGeom>
          <a:noFill/>
        </p:spPr>
        <p:txBody>
          <a:bodyPr wrap="square" rtlCol="0">
            <a:spAutoFit/>
          </a:bodyPr>
          <a:lstStyle/>
          <a:p>
            <a:pPr algn="r"/>
            <a:r>
              <a:rPr lang="sr-Latn-CS" dirty="0" smtClean="0">
                <a:solidFill>
                  <a:prstClr val="black"/>
                </a:solidFill>
              </a:rPr>
              <a:t>Izvor: </a:t>
            </a:r>
            <a:r>
              <a:rPr lang="en-US" dirty="0" smtClean="0">
                <a:solidFill>
                  <a:prstClr val="black"/>
                </a:solidFill>
              </a:rPr>
              <a:t>Ericsson, October 2013</a:t>
            </a:r>
            <a:r>
              <a:rPr lang="sr-Latn-CS" dirty="0" smtClean="0">
                <a:solidFill>
                  <a:prstClr val="black"/>
                </a:solidFill>
              </a:rPr>
              <a:t> </a:t>
            </a:r>
            <a:endParaRPr lang="en-US" dirty="0">
              <a:solidFill>
                <a:prstClr val="black"/>
              </a:solidFill>
            </a:endParaRPr>
          </a:p>
        </p:txBody>
      </p:sp>
      <p:graphicFrame>
        <p:nvGraphicFramePr>
          <p:cNvPr id="3086" name="Object 14"/>
          <p:cNvGraphicFramePr>
            <a:graphicFrameLocks noChangeAspect="1"/>
          </p:cNvGraphicFramePr>
          <p:nvPr/>
        </p:nvGraphicFramePr>
        <p:xfrm>
          <a:off x="2895600" y="2590800"/>
          <a:ext cx="3009900" cy="723900"/>
        </p:xfrm>
        <a:graphic>
          <a:graphicData uri="http://schemas.openxmlformats.org/presentationml/2006/ole">
            <mc:AlternateContent xmlns:mc="http://schemas.openxmlformats.org/markup-compatibility/2006">
              <mc:Choice xmlns:v="urn:schemas-microsoft-com:vml" Requires="v">
                <p:oleObj spid="_x0000_s5271" name="Visio" r:id="rId10" imgW="3009642" imgH="723347" progId="Visio.Drawing.11">
                  <p:embed/>
                </p:oleObj>
              </mc:Choice>
              <mc:Fallback>
                <p:oleObj name="Visio" r:id="rId10" imgW="3009642" imgH="723347"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2590800"/>
                        <a:ext cx="3009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7" name="Object 15"/>
          <p:cNvGraphicFramePr>
            <a:graphicFrameLocks noChangeAspect="1"/>
          </p:cNvGraphicFramePr>
          <p:nvPr/>
        </p:nvGraphicFramePr>
        <p:xfrm>
          <a:off x="457200" y="4495800"/>
          <a:ext cx="3009900" cy="723900"/>
        </p:xfrm>
        <a:graphic>
          <a:graphicData uri="http://schemas.openxmlformats.org/presentationml/2006/ole">
            <mc:AlternateContent xmlns:mc="http://schemas.openxmlformats.org/markup-compatibility/2006">
              <mc:Choice xmlns:v="urn:schemas-microsoft-com:vml" Requires="v">
                <p:oleObj spid="_x0000_s5272" name="Visio" r:id="rId12" imgW="3009642" imgH="723347" progId="Visio.Drawing.11">
                  <p:embed/>
                </p:oleObj>
              </mc:Choice>
              <mc:Fallback>
                <p:oleObj name="Visio" r:id="rId12" imgW="3009642" imgH="723347"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4495800"/>
                        <a:ext cx="3009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8" name="Object 16"/>
          <p:cNvGraphicFramePr>
            <a:graphicFrameLocks noChangeAspect="1"/>
          </p:cNvGraphicFramePr>
          <p:nvPr/>
        </p:nvGraphicFramePr>
        <p:xfrm>
          <a:off x="1676400" y="3581400"/>
          <a:ext cx="3009900" cy="723900"/>
        </p:xfrm>
        <a:graphic>
          <a:graphicData uri="http://schemas.openxmlformats.org/presentationml/2006/ole">
            <mc:AlternateContent xmlns:mc="http://schemas.openxmlformats.org/markup-compatibility/2006">
              <mc:Choice xmlns:v="urn:schemas-microsoft-com:vml" Requires="v">
                <p:oleObj spid="_x0000_s5273" name="Visio" r:id="rId14" imgW="3009642" imgH="723347" progId="Visio.Drawing.11">
                  <p:embed/>
                </p:oleObj>
              </mc:Choice>
              <mc:Fallback>
                <p:oleObj name="Visio" r:id="rId14" imgW="3009642" imgH="723347"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6400" y="3581400"/>
                        <a:ext cx="3009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373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0-#ppt_w/2"/>
                                          </p:val>
                                        </p:tav>
                                        <p:tav tm="100000">
                                          <p:val>
                                            <p:strVal val="#ppt_x"/>
                                          </p:val>
                                        </p:tav>
                                      </p:tavLst>
                                    </p:anim>
                                    <p:anim calcmode="lin" valueType="num">
                                      <p:cBhvr additive="base">
                                        <p:cTn id="8" dur="500" fill="hold"/>
                                        <p:tgtEl>
                                          <p:spTgt spid="30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0-#ppt_w/2"/>
                                          </p:val>
                                        </p:tav>
                                        <p:tav tm="100000">
                                          <p:val>
                                            <p:strVal val="#ppt_x"/>
                                          </p:val>
                                        </p:tav>
                                      </p:tavLst>
                                    </p:anim>
                                    <p:anim calcmode="lin" valueType="num">
                                      <p:cBhvr additive="base">
                                        <p:cTn id="13" dur="500" fill="hold"/>
                                        <p:tgtEl>
                                          <p:spTgt spid="30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2000" fill="hold"/>
                                        <p:tgtEl>
                                          <p:spTgt spid="3078"/>
                                        </p:tgtEl>
                                        <p:attrNameLst>
                                          <p:attrName>ppt_x</p:attrName>
                                        </p:attrNameLst>
                                      </p:cBhvr>
                                      <p:tavLst>
                                        <p:tav tm="0">
                                          <p:val>
                                            <p:strVal val="#ppt_x"/>
                                          </p:val>
                                        </p:tav>
                                        <p:tav tm="100000">
                                          <p:val>
                                            <p:strVal val="#ppt_x"/>
                                          </p:val>
                                        </p:tav>
                                      </p:tavLst>
                                    </p:anim>
                                    <p:anim calcmode="lin" valueType="num">
                                      <p:cBhvr additive="base">
                                        <p:cTn id="18" dur="20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087"/>
                                        </p:tgtEl>
                                        <p:attrNameLst>
                                          <p:attrName>style.visibility</p:attrName>
                                        </p:attrNameLst>
                                      </p:cBhvr>
                                      <p:to>
                                        <p:strVal val="visible"/>
                                      </p:to>
                                    </p:set>
                                    <p:anim calcmode="lin" valueType="num">
                                      <p:cBhvr additive="base">
                                        <p:cTn id="23" dur="500" fill="hold"/>
                                        <p:tgtEl>
                                          <p:spTgt spid="3087"/>
                                        </p:tgtEl>
                                        <p:attrNameLst>
                                          <p:attrName>ppt_x</p:attrName>
                                        </p:attrNameLst>
                                      </p:cBhvr>
                                      <p:tavLst>
                                        <p:tav tm="0">
                                          <p:val>
                                            <p:strVal val="0-#ppt_w/2"/>
                                          </p:val>
                                        </p:tav>
                                        <p:tav tm="100000">
                                          <p:val>
                                            <p:strVal val="#ppt_x"/>
                                          </p:val>
                                        </p:tav>
                                      </p:tavLst>
                                    </p:anim>
                                    <p:anim calcmode="lin" valueType="num">
                                      <p:cBhvr additive="base">
                                        <p:cTn id="24" dur="500" fill="hold"/>
                                        <p:tgtEl>
                                          <p:spTgt spid="308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088"/>
                                        </p:tgtEl>
                                        <p:attrNameLst>
                                          <p:attrName>style.visibility</p:attrName>
                                        </p:attrNameLst>
                                      </p:cBhvr>
                                      <p:to>
                                        <p:strVal val="visible"/>
                                      </p:to>
                                    </p:set>
                                    <p:anim calcmode="lin" valueType="num">
                                      <p:cBhvr additive="base">
                                        <p:cTn id="29" dur="500" fill="hold"/>
                                        <p:tgtEl>
                                          <p:spTgt spid="3088"/>
                                        </p:tgtEl>
                                        <p:attrNameLst>
                                          <p:attrName>ppt_x</p:attrName>
                                        </p:attrNameLst>
                                      </p:cBhvr>
                                      <p:tavLst>
                                        <p:tav tm="0">
                                          <p:val>
                                            <p:strVal val="0-#ppt_w/2"/>
                                          </p:val>
                                        </p:tav>
                                        <p:tav tm="100000">
                                          <p:val>
                                            <p:strVal val="#ppt_x"/>
                                          </p:val>
                                        </p:tav>
                                      </p:tavLst>
                                    </p:anim>
                                    <p:anim calcmode="lin" valueType="num">
                                      <p:cBhvr additive="base">
                                        <p:cTn id="30"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086"/>
                                        </p:tgtEl>
                                        <p:attrNameLst>
                                          <p:attrName>style.visibility</p:attrName>
                                        </p:attrNameLst>
                                      </p:cBhvr>
                                      <p:to>
                                        <p:strVal val="visible"/>
                                      </p:to>
                                    </p:set>
                                    <p:anim calcmode="lin" valueType="num">
                                      <p:cBhvr additive="base">
                                        <p:cTn id="35" dur="500" fill="hold"/>
                                        <p:tgtEl>
                                          <p:spTgt spid="3086"/>
                                        </p:tgtEl>
                                        <p:attrNameLst>
                                          <p:attrName>ppt_x</p:attrName>
                                        </p:attrNameLst>
                                      </p:cBhvr>
                                      <p:tavLst>
                                        <p:tav tm="0">
                                          <p:val>
                                            <p:strVal val="0-#ppt_w/2"/>
                                          </p:val>
                                        </p:tav>
                                        <p:tav tm="100000">
                                          <p:val>
                                            <p:strVal val="#ppt_x"/>
                                          </p:val>
                                        </p:tav>
                                      </p:tavLst>
                                    </p:anim>
                                    <p:anim calcmode="lin" valueType="num">
                                      <p:cBhvr additive="base">
                                        <p:cTn id="36"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152400"/>
            <a:ext cx="7010400" cy="990600"/>
          </a:xfrm>
        </p:spPr>
        <p:txBody>
          <a:bodyPr>
            <a:normAutofit/>
          </a:bodyPr>
          <a:lstStyle/>
          <a:p>
            <a:r>
              <a:rPr lang="sr-Latn-RS" sz="2800" dirty="0" smtClean="0">
                <a:latin typeface="Arial+Heading"/>
                <a:cs typeface="Arial" pitchFamily="34" charset="0"/>
              </a:rPr>
              <a:t>Personal, mobility, security</a:t>
            </a:r>
            <a:endParaRPr lang="en-US" sz="3000" b="1" dirty="0" smtClean="0">
              <a:solidFill>
                <a:srgbClr val="FF6113"/>
              </a:solidFill>
              <a:latin typeface="Arial+Heading"/>
              <a:cs typeface="Arial" pitchFamily="34" charset="0"/>
            </a:endParaRPr>
          </a:p>
        </p:txBody>
      </p:sp>
      <p:sp>
        <p:nvSpPr>
          <p:cNvPr id="6147" name="Content Placeholder 2"/>
          <p:cNvSpPr>
            <a:spLocks noGrp="1"/>
          </p:cNvSpPr>
          <p:nvPr>
            <p:ph idx="1"/>
          </p:nvPr>
        </p:nvSpPr>
        <p:spPr/>
        <p:txBody>
          <a:bodyPr anchor="t">
            <a:normAutofit/>
          </a:bodyPr>
          <a:lstStyle/>
          <a:p>
            <a:pPr marL="0" indent="0">
              <a:buNone/>
            </a:pPr>
            <a:endParaRPr lang="sr-Latn-CS" dirty="0" smtClean="0"/>
          </a:p>
          <a:p>
            <a:pPr marL="0" indent="0">
              <a:buNone/>
            </a:pPr>
            <a:endParaRPr lang="sr-Latn-CS" dirty="0"/>
          </a:p>
          <a:p>
            <a:pPr>
              <a:buNone/>
            </a:pPr>
            <a:endParaRPr lang="en-US" dirty="0" smtClean="0"/>
          </a:p>
          <a:p>
            <a:pPr marL="398463" indent="-339725">
              <a:buNone/>
            </a:pPr>
            <a:endParaRPr lang="sr-Latn-CS" sz="1700" dirty="0" smtClean="0">
              <a:solidFill>
                <a:srgbClr val="002060"/>
              </a:solidFill>
              <a:latin typeface="Arial+Body"/>
            </a:endParaRPr>
          </a:p>
        </p:txBody>
      </p:sp>
      <p:sp>
        <p:nvSpPr>
          <p:cNvPr id="4" name="Slide Number Placeholder 9"/>
          <p:cNvSpPr>
            <a:spLocks noGrp="1"/>
          </p:cNvSpPr>
          <p:nvPr>
            <p:ph type="sldNum" sz="quarter" idx="12"/>
          </p:nvPr>
        </p:nvSpPr>
        <p:spPr/>
        <p:txBody>
          <a:bodyPr/>
          <a:lstStyle/>
          <a:p>
            <a:pPr algn="l"/>
            <a:fld id="{B4B93ABD-C40B-4671-B0B0-74E7CEFE2D49}" type="slidenum">
              <a:rPr lang="en-US" smtClean="0">
                <a:solidFill>
                  <a:prstClr val="white"/>
                </a:solidFill>
              </a:rPr>
              <a:pPr algn="l"/>
              <a:t>3</a:t>
            </a:fld>
            <a:endParaRPr lang="en-US" dirty="0">
              <a:solidFill>
                <a:prstClr val="white"/>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799"/>
            <a:ext cx="8689779"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79562"/>
            <a:ext cx="699792"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352800"/>
            <a:ext cx="628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8606" y="2590800"/>
            <a:ext cx="258267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962823954"/>
              </p:ext>
            </p:extLst>
          </p:nvPr>
        </p:nvGraphicFramePr>
        <p:xfrm>
          <a:off x="1752600" y="1620028"/>
          <a:ext cx="2514600" cy="666413"/>
        </p:xfrm>
        <a:graphic>
          <a:graphicData uri="http://schemas.openxmlformats.org/presentationml/2006/ole">
            <mc:AlternateContent xmlns:mc="http://schemas.openxmlformats.org/markup-compatibility/2006">
              <mc:Choice xmlns:v="urn:schemas-microsoft-com:vml" Requires="v">
                <p:oleObj spid="_x0000_s2180" name="Visio" r:id="rId8" imgW="2695614" imgH="714257" progId="Visio.Drawing.15">
                  <p:link updateAutomatic="1"/>
                </p:oleObj>
              </mc:Choice>
              <mc:Fallback>
                <p:oleObj name="Visio" r:id="rId8" imgW="2695614" imgH="714257" progId="Visio.Drawing.15">
                  <p:link updateAutomatic="1"/>
                  <p:pic>
                    <p:nvPicPr>
                      <p:cNvPr id="0" name=""/>
                      <p:cNvPicPr/>
                      <p:nvPr/>
                    </p:nvPicPr>
                    <p:blipFill>
                      <a:blip r:embed="rId9"/>
                      <a:stretch>
                        <a:fillRect/>
                      </a:stretch>
                    </p:blipFill>
                    <p:spPr>
                      <a:xfrm>
                        <a:off x="1752600" y="1620028"/>
                        <a:ext cx="2514600" cy="666413"/>
                      </a:xfrm>
                      <a:prstGeom prst="rect">
                        <a:avLst/>
                      </a:prstGeom>
                    </p:spPr>
                  </p:pic>
                </p:oleObj>
              </mc:Fallback>
            </mc:AlternateContent>
          </a:graphicData>
        </a:graphic>
      </p:graphicFrame>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8927" y="762000"/>
            <a:ext cx="1787851" cy="22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1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600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wipe(down)">
                                      <p:cBhvr>
                                        <p:cTn id="13" dur="500"/>
                                        <p:tgtEl>
                                          <p:spTgt spid="205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1000"/>
                                        <p:tgtEl>
                                          <p:spTgt spid="2057"/>
                                        </p:tgtEl>
                                      </p:cBhvr>
                                    </p:animEffect>
                                    <p:anim calcmode="lin" valueType="num">
                                      <p:cBhvr>
                                        <p:cTn id="24" dur="1000" fill="hold"/>
                                        <p:tgtEl>
                                          <p:spTgt spid="2057"/>
                                        </p:tgtEl>
                                        <p:attrNameLst>
                                          <p:attrName>ppt_x</p:attrName>
                                        </p:attrNameLst>
                                      </p:cBhvr>
                                      <p:tavLst>
                                        <p:tav tm="0">
                                          <p:val>
                                            <p:strVal val="#ppt_x"/>
                                          </p:val>
                                        </p:tav>
                                        <p:tav tm="100000">
                                          <p:val>
                                            <p:strVal val="#ppt_x"/>
                                          </p:val>
                                        </p:tav>
                                      </p:tavLst>
                                    </p:anim>
                                    <p:anim calcmode="lin" valueType="num">
                                      <p:cBhvr>
                                        <p:cTn id="25"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latin typeface="Arial+Heading"/>
                <a:cs typeface="Arial" pitchFamily="34" charset="0"/>
              </a:rPr>
              <a:t>Personal, security - </a:t>
            </a:r>
            <a:r>
              <a:rPr lang="sr-Latn-RS" dirty="0" smtClean="0"/>
              <a:t>Korisnički identiteti </a:t>
            </a:r>
            <a:r>
              <a:rPr lang="en-US" dirty="0" err="1" smtClean="0"/>
              <a:t>Geneza</a:t>
            </a:r>
            <a:r>
              <a:rPr lang="en-US" dirty="0" smtClean="0"/>
              <a:t> problem</a:t>
            </a:r>
            <a:r>
              <a:rPr lang="sr-Latn-RS" dirty="0" smtClean="0"/>
              <a:t>a</a:t>
            </a:r>
            <a:endParaRPr lang="en-US" dirty="0"/>
          </a:p>
        </p:txBody>
      </p:sp>
      <p:sp>
        <p:nvSpPr>
          <p:cNvPr id="3" name="Content Placeholder 2"/>
          <p:cNvSpPr>
            <a:spLocks noGrp="1"/>
          </p:cNvSpPr>
          <p:nvPr>
            <p:ph idx="1"/>
          </p:nvPr>
        </p:nvSpPr>
        <p:spPr/>
        <p:txBody>
          <a:bodyPr/>
          <a:lstStyle/>
          <a:p>
            <a:r>
              <a:rPr lang="sr-Latn-RS" dirty="0" smtClean="0"/>
              <a:t>Pristup mreži (</a:t>
            </a:r>
            <a:r>
              <a:rPr lang="en-US" dirty="0" smtClean="0"/>
              <a:t>a</a:t>
            </a:r>
            <a:r>
              <a:rPr lang="sr-Latn-RS" dirty="0" smtClean="0"/>
              <a:t>ccess) </a:t>
            </a:r>
            <a:r>
              <a:rPr lang="en-US" dirty="0" smtClean="0"/>
              <a:t>≡</a:t>
            </a:r>
            <a:r>
              <a:rPr lang="sr-Latn-RS" dirty="0" smtClean="0"/>
              <a:t> pristup mrežnom priključku</a:t>
            </a:r>
          </a:p>
          <a:p>
            <a:r>
              <a:rPr lang="sr-Latn-RS" dirty="0" smtClean="0"/>
              <a:t>Open access networks</a:t>
            </a:r>
            <a:r>
              <a:rPr lang="en-US" dirty="0" smtClean="0"/>
              <a:t> </a:t>
            </a:r>
            <a:r>
              <a:rPr lang="en-US" dirty="0" err="1" smtClean="0"/>
              <a:t>segmenti</a:t>
            </a:r>
            <a:endParaRPr lang="sr-Latn-RS" dirty="0" smtClean="0"/>
          </a:p>
          <a:p>
            <a:r>
              <a:rPr lang="sr-Latn-RS" dirty="0" smtClean="0"/>
              <a:t>Wireless Access Point unosi promjene</a:t>
            </a:r>
          </a:p>
          <a:p>
            <a:r>
              <a:rPr lang="sr-Latn-RS" dirty="0" smtClean="0"/>
              <a:t>More security means more granular control and metric of who is on network</a:t>
            </a:r>
          </a:p>
          <a:p>
            <a:r>
              <a:rPr lang="en-US" dirty="0" smtClean="0"/>
              <a:t>per-service credentials</a:t>
            </a:r>
            <a:endParaRPr lang="sr-Latn-RS" dirty="0" smtClean="0"/>
          </a:p>
          <a:p>
            <a:r>
              <a:rPr lang="sr-Latn-RS" dirty="0" smtClean="0"/>
              <a:t>Pojava treće strane kao pružaoca servisa</a:t>
            </a:r>
          </a:p>
          <a:p>
            <a:r>
              <a:rPr lang="sr-Latn-RS" dirty="0" smtClean="0"/>
              <a:t>Distribucija/propagacija</a:t>
            </a:r>
            <a:r>
              <a:rPr lang="en-US" dirty="0" smtClean="0"/>
              <a:t>/</a:t>
            </a:r>
            <a:r>
              <a:rPr lang="en-US" dirty="0" err="1" smtClean="0"/>
              <a:t>sakupljanje</a:t>
            </a:r>
            <a:r>
              <a:rPr lang="sr-Latn-RS" dirty="0" smtClean="0"/>
              <a:t> podataka o ličnosti mora da se ograniči i svedena na mjeru potrebnu da se završi posao ili ostvare prava</a:t>
            </a:r>
            <a:endParaRPr lang="en-US" dirty="0"/>
          </a:p>
        </p:txBody>
      </p:sp>
      <p:sp>
        <p:nvSpPr>
          <p:cNvPr id="4"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4</a:t>
            </a:fld>
            <a:endParaRPr lang="en-US" dirty="0">
              <a:solidFill>
                <a:prstClr val="white"/>
              </a:solidFill>
            </a:endParaRPr>
          </a:p>
        </p:txBody>
      </p:sp>
    </p:spTree>
    <p:extLst>
      <p:ext uri="{BB962C8B-B14F-4D97-AF65-F5344CB8AC3E}">
        <p14:creationId xmlns:p14="http://schemas.microsoft.com/office/powerpoint/2010/main" val="223358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228017247"/>
              </p:ext>
            </p:extLst>
          </p:nvPr>
        </p:nvGraphicFramePr>
        <p:xfrm>
          <a:off x="6362699" y="1041403"/>
          <a:ext cx="2047875" cy="714375"/>
        </p:xfrm>
        <a:graphic>
          <a:graphicData uri="http://schemas.openxmlformats.org/presentationml/2006/ole">
            <mc:AlternateContent xmlns:mc="http://schemas.openxmlformats.org/markup-compatibility/2006">
              <mc:Choice xmlns:v="urn:schemas-microsoft-com:vml" Requires="v">
                <p:oleObj spid="_x0000_s3194" name="Visio" r:id="rId4" imgW="2047986" imgH="714257" progId="Visio.Drawing.15">
                  <p:link updateAutomatic="1"/>
                </p:oleObj>
              </mc:Choice>
              <mc:Fallback>
                <p:oleObj name="Visio" r:id="rId4" imgW="2047986" imgH="714257" progId="Visio.Drawing.15">
                  <p:link updateAutomatic="1"/>
                  <p:pic>
                    <p:nvPicPr>
                      <p:cNvPr id="0" name=""/>
                      <p:cNvPicPr/>
                      <p:nvPr/>
                    </p:nvPicPr>
                    <p:blipFill>
                      <a:blip r:embed="rId5"/>
                      <a:stretch>
                        <a:fillRect/>
                      </a:stretch>
                    </p:blipFill>
                    <p:spPr>
                      <a:xfrm>
                        <a:off x="6362699" y="1041403"/>
                        <a:ext cx="2047875" cy="714375"/>
                      </a:xfrm>
                      <a:prstGeom prst="rect">
                        <a:avLst/>
                      </a:prstGeom>
                    </p:spPr>
                  </p:pic>
                </p:oleObj>
              </mc:Fallback>
            </mc:AlternateContent>
          </a:graphicData>
        </a:graphic>
      </p:graphicFrame>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041403"/>
            <a:ext cx="16668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r-Latn-RS" dirty="0" smtClean="0"/>
              <a:t>Eksterni servis i korisnički identiteti</a:t>
            </a:r>
            <a:endParaRPr lang="en-US" dirty="0"/>
          </a:p>
        </p:txBody>
      </p:sp>
      <p:sp>
        <p:nvSpPr>
          <p:cNvPr id="3" name="Content Placeholder 2"/>
          <p:cNvSpPr>
            <a:spLocks noGrp="1"/>
          </p:cNvSpPr>
          <p:nvPr>
            <p:ph idx="1"/>
          </p:nvPr>
        </p:nvSpPr>
        <p:spPr>
          <a:xfrm>
            <a:off x="457200" y="1219200"/>
            <a:ext cx="4038600" cy="4906963"/>
          </a:xfrm>
        </p:spPr>
        <p:txBody>
          <a:bodyPr/>
          <a:lstStyle/>
          <a:p>
            <a:pPr marL="0" indent="0">
              <a:buNone/>
            </a:pPr>
            <a:r>
              <a:rPr lang="sr-Latn-RS" dirty="0" smtClean="0"/>
              <a:t>Moguća rješenja:</a:t>
            </a:r>
          </a:p>
          <a:p>
            <a:r>
              <a:rPr lang="sr-Latn-RS" dirty="0" smtClean="0"/>
              <a:t>Propagacija podataka</a:t>
            </a:r>
          </a:p>
          <a:p>
            <a:r>
              <a:rPr lang="sr-Latn-RS" dirty="0" smtClean="0"/>
              <a:t>Sakupljanje podataka</a:t>
            </a:r>
          </a:p>
          <a:p>
            <a:pPr marL="0" indent="0">
              <a:buNone/>
            </a:pPr>
            <a:endParaRPr lang="sr-Latn-RS" dirty="0"/>
          </a:p>
          <a:p>
            <a:pPr marL="0" indent="0">
              <a:buNone/>
            </a:pPr>
            <a:r>
              <a:rPr lang="sr-Latn-RS" sz="2800" dirty="0" smtClean="0">
                <a:solidFill>
                  <a:srgbClr val="FF0000"/>
                </a:solidFill>
              </a:rPr>
              <a:t>KLJUČNA IDEJA </a:t>
            </a:r>
            <a:endParaRPr lang="sr-Latn-RS" sz="2800" dirty="0" smtClean="0"/>
          </a:p>
          <a:p>
            <a:pPr marL="0" indent="0">
              <a:buNone/>
            </a:pPr>
            <a:r>
              <a:rPr lang="sr-Latn-RS" sz="2800" dirty="0" smtClean="0"/>
              <a:t>Odvajanje </a:t>
            </a:r>
            <a:r>
              <a:rPr lang="en-US" sz="2800" dirty="0" err="1" smtClean="0"/>
              <a:t>procesa</a:t>
            </a:r>
            <a:r>
              <a:rPr lang="en-US" sz="2800" dirty="0" smtClean="0"/>
              <a:t> </a:t>
            </a:r>
            <a:r>
              <a:rPr lang="sr-Latn-RS" sz="2800" dirty="0" smtClean="0"/>
              <a:t>upravljanj</a:t>
            </a:r>
            <a:r>
              <a:rPr lang="en-US" sz="2800" dirty="0" smtClean="0"/>
              <a:t>a</a:t>
            </a:r>
            <a:r>
              <a:rPr lang="sr-Latn-RS" sz="2800" dirty="0" smtClean="0"/>
              <a:t> korisničkim identitetama od pružanja servisa</a:t>
            </a:r>
            <a:endParaRPr lang="sr-Latn-RS" sz="2800" dirty="0"/>
          </a:p>
          <a:p>
            <a:pPr marL="0" indent="0">
              <a:buNone/>
            </a:pPr>
            <a:endParaRPr lang="en-US" sz="2800" dirty="0">
              <a:solidFill>
                <a:srgbClr val="FF0000"/>
              </a:solidFill>
            </a:endParaRPr>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914525"/>
            <a:ext cx="3955969"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533399" y="5562600"/>
            <a:ext cx="8070769" cy="71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002060"/>
              </a:buClr>
              <a:buSzPct val="125000"/>
              <a:buFont typeface="Arial" pitchFamily="34" charset="0"/>
              <a:buChar char="●"/>
              <a:defRPr sz="2400" kern="1200">
                <a:solidFill>
                  <a:srgbClr val="002060"/>
                </a:solidFill>
                <a:latin typeface="+mn-lt"/>
                <a:ea typeface="+mn-ea"/>
                <a:cs typeface="+mn-cs"/>
              </a:defRPr>
            </a:lvl1pPr>
            <a:lvl2pPr marL="742950" indent="-285750" algn="l" defTabSz="914400" rtl="0" eaLnBrk="1" latinLnBrk="0" hangingPunct="1">
              <a:spcBef>
                <a:spcPct val="20000"/>
              </a:spcBef>
              <a:buClr>
                <a:srgbClr val="002060"/>
              </a:buClr>
              <a:buSzPct val="100000"/>
              <a:buFont typeface="Arial" pitchFamily="34" charset="0"/>
              <a:buChar char="●"/>
              <a:defRPr sz="2100" kern="1200" baseline="0">
                <a:solidFill>
                  <a:srgbClr val="002060"/>
                </a:solidFill>
                <a:latin typeface="+mn-lt"/>
                <a:ea typeface="+mn-ea"/>
                <a:cs typeface="+mn-cs"/>
              </a:defRPr>
            </a:lvl2pPr>
            <a:lvl3pPr marL="1143000" indent="-228600" algn="l" defTabSz="914400" rtl="0" eaLnBrk="1" latinLnBrk="0" hangingPunct="1">
              <a:spcBef>
                <a:spcPct val="20000"/>
              </a:spcBef>
              <a:buClr>
                <a:srgbClr val="002060"/>
              </a:buClr>
              <a:buSzPct val="100000"/>
              <a:buFont typeface="Arial" pitchFamily="34" charset="0"/>
              <a:buChar char="–"/>
              <a:defRPr sz="2100" kern="1200">
                <a:solidFill>
                  <a:srgbClr val="002060"/>
                </a:solidFill>
                <a:latin typeface="+mn-lt"/>
                <a:ea typeface="+mn-ea"/>
                <a:cs typeface="+mn-cs"/>
              </a:defRPr>
            </a:lvl3pPr>
            <a:lvl4pPr marL="1600200" indent="-228600" algn="l" defTabSz="914400" rtl="0" eaLnBrk="1" latinLnBrk="0" hangingPunct="1">
              <a:spcBef>
                <a:spcPct val="20000"/>
              </a:spcBef>
              <a:buClr>
                <a:srgbClr val="002060"/>
              </a:buClr>
              <a:buSzPct val="80000"/>
              <a:buFont typeface="Arial" pitchFamily="34" charset="0"/>
              <a:buChar char="–"/>
              <a:defRPr sz="2100" i="1" kern="1200">
                <a:solidFill>
                  <a:srgbClr val="002060"/>
                </a:solidFill>
                <a:latin typeface="+mn-lt"/>
                <a:ea typeface="+mn-ea"/>
                <a:cs typeface="+mn-cs"/>
              </a:defRPr>
            </a:lvl4pPr>
            <a:lvl5pPr marL="2057400" indent="-228600" algn="l" defTabSz="914400" rtl="0" eaLnBrk="1" latinLnBrk="0" hangingPunct="1">
              <a:spcBef>
                <a:spcPct val="20000"/>
              </a:spcBef>
              <a:buClr>
                <a:srgbClr val="002060"/>
              </a:buClr>
              <a:buSzPct val="80000"/>
              <a:buFont typeface="Arial" pitchFamily="34" charset="0"/>
              <a:buChar char="–"/>
              <a:defRPr sz="2100" i="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r-Latn-RS" dirty="0" smtClean="0"/>
              <a:t>Korisnik ima </a:t>
            </a:r>
            <a:r>
              <a:rPr lang="sr-Latn-RS" dirty="0" smtClean="0">
                <a:solidFill>
                  <a:srgbClr val="FF0000"/>
                </a:solidFill>
              </a:rPr>
              <a:t>jedna </a:t>
            </a:r>
            <a:r>
              <a:rPr lang="sr-Latn-RS" u="sng" dirty="0">
                <a:solidFill>
                  <a:srgbClr val="FF0000"/>
                </a:solidFill>
              </a:rPr>
              <a:t>digitalni identitet </a:t>
            </a:r>
            <a:r>
              <a:rPr lang="sr-Latn-RS" dirty="0"/>
              <a:t>koji mu obezbjeđuje matična institucija u kojoj radi ili uči/studira</a:t>
            </a:r>
          </a:p>
          <a:p>
            <a:pPr marL="0" indent="0">
              <a:buFont typeface="Arial" pitchFamily="34" charset="0"/>
              <a:buNone/>
            </a:pPr>
            <a:endParaRPr lang="en-US" sz="2800" dirty="0">
              <a:solidFill>
                <a:srgbClr val="FF0000"/>
              </a:solidFill>
            </a:endParaRPr>
          </a:p>
        </p:txBody>
      </p:sp>
      <p:sp>
        <p:nvSpPr>
          <p:cNvPr id="8"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5</a:t>
            </a:fld>
            <a:endParaRPr lang="en-US" dirty="0">
              <a:solidFill>
                <a:prstClr val="white"/>
              </a:solidFill>
            </a:endParaRPr>
          </a:p>
        </p:txBody>
      </p:sp>
    </p:spTree>
    <p:extLst>
      <p:ext uri="{BB962C8B-B14F-4D97-AF65-F5344CB8AC3E}">
        <p14:creationId xmlns:p14="http://schemas.microsoft.com/office/powerpoint/2010/main" val="569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9"/>
                                        </p:tgtEl>
                                      </p:cBhvr>
                                    </p:animEffect>
                                    <p:set>
                                      <p:cBhvr>
                                        <p:cTn id="17" dur="1" fill="hold">
                                          <p:stCondLst>
                                            <p:cond delay="499"/>
                                          </p:stCondLst>
                                        </p:cTn>
                                        <p:tgtEl>
                                          <p:spTgt spid="307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47" y="2362200"/>
            <a:ext cx="49261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42" y="2362200"/>
            <a:ext cx="3844289"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r-Latn-RS" dirty="0" smtClean="0"/>
              <a:t>Servis upravljanje identitetima u </a:t>
            </a:r>
            <a:br>
              <a:rPr lang="sr-Latn-RS" dirty="0" smtClean="0"/>
            </a:br>
            <a:r>
              <a:rPr lang="sr-Latn-RS" dirty="0" smtClean="0"/>
              <a:t>matičnoj ustanovi</a:t>
            </a:r>
            <a:endParaRPr lang="en-US" dirty="0"/>
          </a:p>
        </p:txBody>
      </p:sp>
      <p:sp>
        <p:nvSpPr>
          <p:cNvPr id="3" name="Content Placeholder 2"/>
          <p:cNvSpPr>
            <a:spLocks noGrp="1"/>
          </p:cNvSpPr>
          <p:nvPr>
            <p:ph idx="1"/>
          </p:nvPr>
        </p:nvSpPr>
        <p:spPr>
          <a:xfrm>
            <a:off x="5029200" y="1295400"/>
            <a:ext cx="3657599" cy="4830763"/>
          </a:xfrm>
        </p:spPr>
        <p:txBody>
          <a:bodyPr/>
          <a:lstStyle/>
          <a:p>
            <a:pPr marL="457200" indent="-457200">
              <a:buFont typeface="Arial" pitchFamily="34" charset="0"/>
              <a:buAutoNum type="arabicPeriod"/>
            </a:pPr>
            <a:r>
              <a:rPr lang="sr-Latn-CS" dirty="0" smtClean="0"/>
              <a:t>Znati ko </a:t>
            </a:r>
            <a:r>
              <a:rPr lang="sr-Latn-CS" dirty="0"/>
              <a:t>su </a:t>
            </a:r>
            <a:r>
              <a:rPr lang="sr-Latn-CS" dirty="0" smtClean="0"/>
              <a:t>sve korisnici, ali i ko više nije korisnik?</a:t>
            </a:r>
            <a:endParaRPr lang="sr-Latn-RS" dirty="0" smtClean="0"/>
          </a:p>
          <a:p>
            <a:pPr marL="457200" indent="-457200">
              <a:buFont typeface="Arial" pitchFamily="34" charset="0"/>
              <a:buAutoNum type="arabicPeriod"/>
            </a:pPr>
            <a:r>
              <a:rPr lang="sr-Latn-RS" dirty="0" smtClean="0"/>
              <a:t>(ne)Pružati podataka o korisničkim identitetima</a:t>
            </a:r>
            <a:endParaRPr lang="sr-Latn-RS" dirty="0"/>
          </a:p>
          <a:p>
            <a:pPr marL="457200" indent="-457200">
              <a:buFont typeface="Arial" pitchFamily="34" charset="0"/>
              <a:buAutoNum type="arabicPeriod"/>
            </a:pPr>
            <a:r>
              <a:rPr lang="sr-Latn-RS" dirty="0" smtClean="0"/>
              <a:t>Omogućiti distibuiranu kontrolu pristupa servisima izvan ustanove</a:t>
            </a:r>
            <a:endParaRPr lang="sr-Latn-RS" dirty="0"/>
          </a:p>
          <a:p>
            <a:pPr marL="0" indent="0">
              <a:buNone/>
            </a:pPr>
            <a:endParaRPr lang="sr-Latn-RS" dirty="0" smtClean="0"/>
          </a:p>
          <a:p>
            <a:endParaRPr lang="en-US" dirty="0"/>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355"/>
            <a:ext cx="3609975" cy="195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288140426"/>
              </p:ext>
            </p:extLst>
          </p:nvPr>
        </p:nvGraphicFramePr>
        <p:xfrm>
          <a:off x="762000" y="1571980"/>
          <a:ext cx="3000375" cy="714375"/>
        </p:xfrm>
        <a:graphic>
          <a:graphicData uri="http://schemas.openxmlformats.org/presentationml/2006/ole">
            <mc:AlternateContent xmlns:mc="http://schemas.openxmlformats.org/markup-compatibility/2006">
              <mc:Choice xmlns:v="urn:schemas-microsoft-com:vml" Requires="v">
                <p:oleObj spid="_x0000_s4223" name="Visio" r:id="rId7" imgW="3000380" imgH="714257" progId="Visio.Drawing.15">
                  <p:link updateAutomatic="1"/>
                </p:oleObj>
              </mc:Choice>
              <mc:Fallback>
                <p:oleObj name="Visio" r:id="rId7" imgW="3000380" imgH="714257" progId="Visio.Drawing.15">
                  <p:link updateAutomatic="1"/>
                  <p:pic>
                    <p:nvPicPr>
                      <p:cNvPr id="0" name=""/>
                      <p:cNvPicPr/>
                      <p:nvPr/>
                    </p:nvPicPr>
                    <p:blipFill>
                      <a:blip r:embed="rId8"/>
                      <a:stretch>
                        <a:fillRect/>
                      </a:stretch>
                    </p:blipFill>
                    <p:spPr>
                      <a:xfrm>
                        <a:off x="762000" y="1571980"/>
                        <a:ext cx="3000375" cy="714375"/>
                      </a:xfrm>
                      <a:prstGeom prst="rect">
                        <a:avLst/>
                      </a:prstGeom>
                    </p:spPr>
                  </p:pic>
                </p:oleObj>
              </mc:Fallback>
            </mc:AlternateContent>
          </a:graphicData>
        </a:graphic>
      </p:graphicFrame>
      <p:sp>
        <p:nvSpPr>
          <p:cNvPr id="8"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6</a:t>
            </a:fld>
            <a:endParaRPr lang="en-US" dirty="0">
              <a:solidFill>
                <a:prstClr val="white"/>
              </a:solidFill>
            </a:endParaRPr>
          </a:p>
        </p:txBody>
      </p:sp>
    </p:spTree>
    <p:extLst>
      <p:ext uri="{BB962C8B-B14F-4D97-AF65-F5344CB8AC3E}">
        <p14:creationId xmlns:p14="http://schemas.microsoft.com/office/powerpoint/2010/main" val="31698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02"/>
                                        </p:tgtEl>
                                      </p:cBhvr>
                                    </p:animEffect>
                                    <p:set>
                                      <p:cBhvr>
                                        <p:cTn id="7" dur="1" fill="hold">
                                          <p:stCondLst>
                                            <p:cond delay="499"/>
                                          </p:stCondLst>
                                        </p:cTn>
                                        <p:tgtEl>
                                          <p:spTgt spid="410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5"/>
                                        </p:tgtEl>
                                        <p:attrNameLst>
                                          <p:attrName>style.visibility</p:attrName>
                                        </p:attrNameLst>
                                      </p:cBhvr>
                                      <p:to>
                                        <p:strVal val="visible"/>
                                      </p:to>
                                    </p:set>
                                    <p:animEffect transition="in" filter="fade">
                                      <p:cBhvr>
                                        <p:cTn id="12" dur="500"/>
                                        <p:tgtEl>
                                          <p:spTgt spid="4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Ključna ideja – </a:t>
            </a:r>
            <a:r>
              <a:rPr lang="en-US" dirty="0" err="1" smtClean="0"/>
              <a:t>djeljena</a:t>
            </a:r>
            <a:r>
              <a:rPr lang="en-US" dirty="0" smtClean="0"/>
              <a:t> </a:t>
            </a:r>
            <a:r>
              <a:rPr lang="en-US" dirty="0" err="1" smtClean="0"/>
              <a:t>kontrola</a:t>
            </a:r>
            <a:r>
              <a:rPr lang="en-US" dirty="0" smtClean="0"/>
              <a:t> </a:t>
            </a:r>
            <a:r>
              <a:rPr lang="en-US" dirty="0" err="1" smtClean="0"/>
              <a:t>pristupa</a:t>
            </a:r>
            <a:r>
              <a:rPr lang="en-US" dirty="0" smtClean="0"/>
              <a:t> </a:t>
            </a:r>
            <a:r>
              <a:rPr lang="sr-Latn-RS" dirty="0" smtClean="0"/>
              <a:t> </a:t>
            </a:r>
            <a:r>
              <a:rPr lang="en-US" dirty="0" err="1" smtClean="0"/>
              <a:t>infrastukturni</a:t>
            </a:r>
            <a:r>
              <a:rPr lang="en-US" dirty="0" smtClean="0"/>
              <a:t> </a:t>
            </a:r>
            <a:r>
              <a:rPr lang="sr-Latn-RS" dirty="0" smtClean="0"/>
              <a:t>servis</a:t>
            </a:r>
            <a:r>
              <a:rPr lang="en-US" dirty="0" smtClean="0"/>
              <a:t> (AAI)</a:t>
            </a:r>
            <a:endParaRPr lang="en-US" dirty="0"/>
          </a:p>
        </p:txBody>
      </p:sp>
      <p:sp>
        <p:nvSpPr>
          <p:cNvPr id="3" name="Content Placeholder 2"/>
          <p:cNvSpPr>
            <a:spLocks noGrp="1"/>
          </p:cNvSpPr>
          <p:nvPr>
            <p:ph idx="1"/>
          </p:nvPr>
        </p:nvSpPr>
        <p:spPr/>
        <p:txBody>
          <a:bodyPr>
            <a:normAutofit lnSpcReduction="10000"/>
          </a:bodyPr>
          <a:lstStyle/>
          <a:p>
            <a:r>
              <a:rPr lang="sr-Latn-RS" dirty="0" smtClean="0"/>
              <a:t>Razdvojiti proces identifikacije korisnika od pružanja servisa</a:t>
            </a:r>
            <a:endParaRPr lang="sr-Latn-RS" dirty="0"/>
          </a:p>
          <a:p>
            <a:r>
              <a:rPr lang="sr-Latn-RS" dirty="0" smtClean="0"/>
              <a:t>Korisnika opisuje </a:t>
            </a:r>
            <a:r>
              <a:rPr lang="sr-Latn-RS" dirty="0" smtClean="0">
                <a:solidFill>
                  <a:srgbClr val="FF0000"/>
                </a:solidFill>
              </a:rPr>
              <a:t>jed</a:t>
            </a:r>
            <a:r>
              <a:rPr lang="en-US" dirty="0" smtClean="0">
                <a:solidFill>
                  <a:srgbClr val="FF0000"/>
                </a:solidFill>
              </a:rPr>
              <a:t>a</a:t>
            </a:r>
            <a:r>
              <a:rPr lang="sr-Latn-RS" dirty="0" smtClean="0">
                <a:solidFill>
                  <a:srgbClr val="FF0000"/>
                </a:solidFill>
              </a:rPr>
              <a:t>n </a:t>
            </a:r>
            <a:r>
              <a:rPr lang="sr-Latn-RS" u="sng" dirty="0" smtClean="0">
                <a:solidFill>
                  <a:srgbClr val="FF0000"/>
                </a:solidFill>
              </a:rPr>
              <a:t>digitalni identitet </a:t>
            </a:r>
            <a:r>
              <a:rPr lang="sr-Latn-RS" dirty="0" smtClean="0"/>
              <a:t>koji mu obezbjeđuje matična institucija u kojoj radi ili uči/studira</a:t>
            </a:r>
          </a:p>
          <a:p>
            <a:r>
              <a:rPr lang="sr-Latn-RS" dirty="0" smtClean="0"/>
              <a:t>Digitalni identi</a:t>
            </a:r>
            <a:r>
              <a:rPr lang="en-US" dirty="0" smtClean="0"/>
              <a:t>t</a:t>
            </a:r>
            <a:r>
              <a:rPr lang="sr-Latn-RS" dirty="0" smtClean="0"/>
              <a:t>et je skup koji se sastoji od korisničkog imena, lozinke i drugih podataka o njemu</a:t>
            </a:r>
            <a:endParaRPr lang="sr-Latn-RS" dirty="0"/>
          </a:p>
          <a:p>
            <a:r>
              <a:rPr lang="en-US" dirty="0" err="1" smtClean="0"/>
              <a:t>Djeljena</a:t>
            </a:r>
            <a:r>
              <a:rPr lang="en-US" dirty="0" smtClean="0"/>
              <a:t> </a:t>
            </a:r>
            <a:r>
              <a:rPr lang="en-US" dirty="0" err="1" smtClean="0"/>
              <a:t>kontrola</a:t>
            </a:r>
            <a:r>
              <a:rPr lang="en-US" dirty="0" smtClean="0"/>
              <a:t> </a:t>
            </a:r>
            <a:r>
              <a:rPr lang="en-US" dirty="0" err="1" smtClean="0"/>
              <a:t>pristupa</a:t>
            </a:r>
            <a:r>
              <a:rPr lang="en-US" dirty="0" smtClean="0"/>
              <a:t> </a:t>
            </a:r>
            <a:r>
              <a:rPr lang="en-US" dirty="0" err="1" smtClean="0"/>
              <a:t>servisima</a:t>
            </a:r>
            <a:r>
              <a:rPr lang="en-US" dirty="0" smtClean="0"/>
              <a:t>/</a:t>
            </a:r>
            <a:r>
              <a:rPr lang="en-US" dirty="0" err="1" smtClean="0"/>
              <a:t>mre</a:t>
            </a:r>
            <a:r>
              <a:rPr lang="sr-Latn-RS" dirty="0" smtClean="0"/>
              <a:t>ži</a:t>
            </a:r>
          </a:p>
          <a:p>
            <a:pPr lvl="1"/>
            <a:r>
              <a:rPr lang="sr-Latn-RS" sz="2400" dirty="0" smtClean="0">
                <a:solidFill>
                  <a:srgbClr val="FF0000"/>
                </a:solidFill>
              </a:rPr>
              <a:t>Upravljanje identitetima u kampusu</a:t>
            </a:r>
          </a:p>
          <a:p>
            <a:pPr lvl="1"/>
            <a:r>
              <a:rPr lang="sr-Latn-RS" sz="2400" dirty="0" smtClean="0">
                <a:solidFill>
                  <a:srgbClr val="FF0000"/>
                </a:solidFill>
              </a:rPr>
              <a:t>Federacija identiteta </a:t>
            </a:r>
            <a:r>
              <a:rPr lang="sr-Latn-RS" sz="2400" dirty="0" smtClean="0">
                <a:solidFill>
                  <a:schemeClr val="tx1"/>
                </a:solidFill>
              </a:rPr>
              <a:t>se sastoji od: </a:t>
            </a:r>
          </a:p>
          <a:p>
            <a:pPr lvl="2"/>
            <a:r>
              <a:rPr lang="sr-Latn-RS" sz="2400" dirty="0" smtClean="0">
                <a:solidFill>
                  <a:srgbClr val="FF0000"/>
                </a:solidFill>
              </a:rPr>
              <a:t>Davaoca identiteta</a:t>
            </a:r>
          </a:p>
          <a:p>
            <a:pPr lvl="2"/>
            <a:r>
              <a:rPr lang="sr-Latn-RS" sz="2400" dirty="0" smtClean="0">
                <a:solidFill>
                  <a:srgbClr val="FF0000"/>
                </a:solidFill>
              </a:rPr>
              <a:t>Davaoca servisa</a:t>
            </a:r>
          </a:p>
          <a:p>
            <a:pPr lvl="2"/>
            <a:r>
              <a:rPr lang="sr-Latn-RS" sz="2400" dirty="0" smtClean="0">
                <a:solidFill>
                  <a:srgbClr val="FF0000"/>
                </a:solidFill>
              </a:rPr>
              <a:t>Pravila (Policy)</a:t>
            </a:r>
          </a:p>
          <a:p>
            <a:pPr marL="0" indent="0">
              <a:buNone/>
            </a:pPr>
            <a:endParaRPr lang="en-US" dirty="0"/>
          </a:p>
        </p:txBody>
      </p:sp>
      <p:sp>
        <p:nvSpPr>
          <p:cNvPr id="4"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7</a:t>
            </a:fld>
            <a:endParaRPr lang="en-US" dirty="0">
              <a:solidFill>
                <a:prstClr val="white"/>
              </a:solidFill>
            </a:endParaRPr>
          </a:p>
        </p:txBody>
      </p:sp>
    </p:spTree>
    <p:extLst>
      <p:ext uri="{BB962C8B-B14F-4D97-AF65-F5344CB8AC3E}">
        <p14:creationId xmlns:p14="http://schemas.microsoft.com/office/powerpoint/2010/main" val="234789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90716"/>
            <a:ext cx="765359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r-Latn-RS" dirty="0" smtClean="0"/>
              <a:t>Federacija identiteta</a:t>
            </a:r>
            <a:endParaRPr lang="en-US" dirty="0"/>
          </a:p>
        </p:txBody>
      </p:sp>
      <p:pic>
        <p:nvPicPr>
          <p:cNvPr id="5123"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5105400" cy="390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71800"/>
            <a:ext cx="3598774"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8</a:t>
            </a:fld>
            <a:endParaRPr lang="en-US" dirty="0">
              <a:solidFill>
                <a:prstClr val="white"/>
              </a:solidFill>
            </a:endParaRPr>
          </a:p>
        </p:txBody>
      </p:sp>
    </p:spTree>
    <p:extLst>
      <p:ext uri="{BB962C8B-B14F-4D97-AF65-F5344CB8AC3E}">
        <p14:creationId xmlns:p14="http://schemas.microsoft.com/office/powerpoint/2010/main" val="2632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1841 0.14028 L -0.40174 -0.35972 " pathEditMode="relative" rAng="0" ptsTypes="AA">
                                      <p:cBhvr>
                                        <p:cTn id="6" dur="2000" fill="hold"/>
                                        <p:tgtEl>
                                          <p:spTgt spid="5125"/>
                                        </p:tgtEl>
                                        <p:attrNameLst>
                                          <p:attrName>ppt_x</p:attrName>
                                          <p:attrName>ppt_y</p:attrName>
                                        </p:attrNameLst>
                                      </p:cBhvr>
                                      <p:rCtr x="-19167" y="-25000"/>
                                    </p:animMotion>
                                  </p:childTnLst>
                                </p:cTn>
                              </p:par>
                              <p:par>
                                <p:cTn id="7" presetID="10" presetClass="exit" presetSubtype="0" fill="hold" nodeType="withEffect">
                                  <p:stCondLst>
                                    <p:cond delay="0"/>
                                  </p:stCondLst>
                                  <p:childTnLst>
                                    <p:animEffect transition="out" filter="fade">
                                      <p:cBhvr>
                                        <p:cTn id="8" dur="500"/>
                                        <p:tgtEl>
                                          <p:spTgt spid="5125"/>
                                        </p:tgtEl>
                                      </p:cBhvr>
                                    </p:animEffect>
                                    <p:set>
                                      <p:cBhvr>
                                        <p:cTn id="9" dur="1" fill="hold">
                                          <p:stCondLst>
                                            <p:cond delay="499"/>
                                          </p:stCondLst>
                                        </p:cTn>
                                        <p:tgtEl>
                                          <p:spTgt spid="51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par>
                                <p:cTn id="13" presetID="10" presetClass="entr" presetSubtype="0"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fade">
                                      <p:cBhvr>
                                        <p:cTn id="15"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Primjeri federacija u obrazovnom i istraživačkom sektoru</a:t>
            </a:r>
            <a:endParaRPr lang="en-US" dirty="0"/>
          </a:p>
        </p:txBody>
      </p:sp>
      <p:sp>
        <p:nvSpPr>
          <p:cNvPr id="3" name="Content Placeholder 2"/>
          <p:cNvSpPr>
            <a:spLocks noGrp="1"/>
          </p:cNvSpPr>
          <p:nvPr>
            <p:ph idx="1"/>
          </p:nvPr>
        </p:nvSpPr>
        <p:spPr/>
        <p:txBody>
          <a:bodyPr/>
          <a:lstStyle/>
          <a:p>
            <a:r>
              <a:rPr lang="sr-Latn-RS" dirty="0" smtClean="0"/>
              <a:t>EDUROAM </a:t>
            </a:r>
          </a:p>
          <a:p>
            <a:pPr marL="0" indent="0">
              <a:buNone/>
            </a:pPr>
            <a:r>
              <a:rPr lang="sr-Latn-RS" dirty="0" smtClean="0"/>
              <a:t>	federacija za samo jedan servis – pristup preko 					wireless access pointa</a:t>
            </a:r>
          </a:p>
          <a:p>
            <a:pPr marL="0" indent="0">
              <a:buNone/>
            </a:pPr>
            <a:r>
              <a:rPr lang="sr-Latn-RS" dirty="0" smtClean="0"/>
              <a:t>	Informacije: </a:t>
            </a:r>
            <a:r>
              <a:rPr lang="en-US" dirty="0" smtClean="0">
                <a:hlinkClick r:id="rId3"/>
              </a:rPr>
              <a:t>https</a:t>
            </a:r>
            <a:r>
              <a:rPr lang="en-US" dirty="0">
                <a:hlinkClick r:id="rId3"/>
              </a:rPr>
              <a:t>://</a:t>
            </a:r>
            <a:r>
              <a:rPr lang="sr-Latn-RS" dirty="0">
                <a:hlinkClick r:id="rId3"/>
              </a:rPr>
              <a:t>www.eduroam.</a:t>
            </a:r>
            <a:r>
              <a:rPr lang="en-US" dirty="0">
                <a:hlinkClick r:id="rId3"/>
              </a:rPr>
              <a:t>org</a:t>
            </a:r>
            <a:r>
              <a:rPr lang="en-US" dirty="0" smtClean="0">
                <a:hlinkClick r:id="rId3"/>
              </a:rPr>
              <a:t>/</a:t>
            </a:r>
            <a:endParaRPr lang="sr-Latn-RS" dirty="0" smtClean="0"/>
          </a:p>
          <a:p>
            <a:pPr marL="0" indent="0">
              <a:buNone/>
            </a:pPr>
            <a:r>
              <a:rPr lang="sr-Latn-RS" dirty="0"/>
              <a:t>	</a:t>
            </a:r>
            <a:r>
              <a:rPr lang="sr-Latn-RS" dirty="0" smtClean="0"/>
              <a:t>Statistike: </a:t>
            </a:r>
            <a:r>
              <a:rPr lang="en-US" dirty="0">
                <a:hlinkClick r:id="rId4"/>
              </a:rPr>
              <a:t>https://monitor.eduroam.org</a:t>
            </a:r>
            <a:r>
              <a:rPr lang="en-US" dirty="0" smtClean="0">
                <a:hlinkClick r:id="rId4"/>
              </a:rPr>
              <a:t>/</a:t>
            </a:r>
            <a:endParaRPr lang="sr-Latn-RS" dirty="0" smtClean="0"/>
          </a:p>
          <a:p>
            <a:r>
              <a:rPr lang="sr-Latn-RS" dirty="0" smtClean="0"/>
              <a:t>REFEDS (Research and Education Federations group)</a:t>
            </a:r>
          </a:p>
          <a:p>
            <a:pPr marL="914400" lvl="2" indent="0">
              <a:buNone/>
            </a:pPr>
            <a:r>
              <a:rPr lang="sr-Latn-RS" sz="2400" dirty="0">
                <a:hlinkClick r:id="rId5"/>
              </a:rPr>
              <a:t>https://refeds.org</a:t>
            </a:r>
            <a:r>
              <a:rPr lang="sr-Latn-RS" sz="2400" dirty="0" smtClean="0">
                <a:hlinkClick r:id="rId5"/>
              </a:rPr>
              <a:t>/</a:t>
            </a:r>
            <a:endParaRPr lang="sr-Latn-RS" sz="2400" dirty="0" smtClean="0"/>
          </a:p>
          <a:p>
            <a:pPr marL="0" indent="0">
              <a:buNone/>
            </a:pPr>
            <a:endParaRPr lang="sr-Latn-RS" dirty="0" smtClean="0"/>
          </a:p>
          <a:p>
            <a:r>
              <a:rPr lang="sr-Latn-RS" dirty="0" smtClean="0"/>
              <a:t>iAMRES federacija identiteta u </a:t>
            </a:r>
            <a:r>
              <a:rPr lang="sr-Latn-RS" dirty="0"/>
              <a:t>Srbiji </a:t>
            </a:r>
            <a:r>
              <a:rPr lang="sr-Latn-RS" dirty="0" smtClean="0"/>
              <a:t>	</a:t>
            </a:r>
            <a:r>
              <a:rPr lang="sr-Latn-RS" dirty="0" smtClean="0">
                <a:hlinkClick r:id="rId6"/>
              </a:rPr>
              <a:t>https</a:t>
            </a:r>
            <a:r>
              <a:rPr lang="sr-Latn-RS" dirty="0">
                <a:hlinkClick r:id="rId6"/>
              </a:rPr>
              <a:t>://</a:t>
            </a:r>
            <a:r>
              <a:rPr lang="sr-Latn-RS" dirty="0" smtClean="0">
                <a:hlinkClick r:id="rId6"/>
              </a:rPr>
              <a:t>www.amres.ac.rs/institucije/iamres-federacija-identiteta</a:t>
            </a:r>
            <a:endParaRPr lang="sr-Latn-RS" dirty="0" smtClean="0"/>
          </a:p>
          <a:p>
            <a:endParaRPr lang="en-US" dirty="0"/>
          </a:p>
        </p:txBody>
      </p:sp>
      <p:sp>
        <p:nvSpPr>
          <p:cNvPr id="4" name="Slide Number Placeholder 9"/>
          <p:cNvSpPr>
            <a:spLocks noGrp="1"/>
          </p:cNvSpPr>
          <p:nvPr>
            <p:ph type="sldNum" sz="quarter" idx="12"/>
          </p:nvPr>
        </p:nvSpPr>
        <p:spPr>
          <a:xfrm>
            <a:off x="457200" y="6553200"/>
            <a:ext cx="2133600" cy="304800"/>
          </a:xfrm>
        </p:spPr>
        <p:txBody>
          <a:bodyPr/>
          <a:lstStyle/>
          <a:p>
            <a:pPr algn="l"/>
            <a:fld id="{B4B93ABD-C40B-4671-B0B0-74E7CEFE2D49}" type="slidenum">
              <a:rPr lang="en-US" smtClean="0">
                <a:solidFill>
                  <a:prstClr val="white"/>
                </a:solidFill>
              </a:rPr>
              <a:pPr algn="l"/>
              <a:t>9</a:t>
            </a:fld>
            <a:endParaRPr lang="en-US" dirty="0">
              <a:solidFill>
                <a:prstClr val="white"/>
              </a:solidFill>
            </a:endParaRPr>
          </a:p>
        </p:txBody>
      </p:sp>
    </p:spTree>
    <p:extLst>
      <p:ext uri="{BB962C8B-B14F-4D97-AF65-F5344CB8AC3E}">
        <p14:creationId xmlns:p14="http://schemas.microsoft.com/office/powerpoint/2010/main" val="1346003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CUB template nov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CUB template nov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RCUB template nov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TotalTime>
  <Words>1709</Words>
  <Application>Microsoft Office PowerPoint</Application>
  <PresentationFormat>On-screen Show (4:3)</PresentationFormat>
  <Paragraphs>193</Paragraphs>
  <Slides>17</Slides>
  <Notes>16</Notes>
  <HiddenSlides>0</HiddenSlides>
  <MMClips>0</MMClips>
  <ScaleCrop>false</ScaleCrop>
  <HeadingPairs>
    <vt:vector size="8" baseType="variant">
      <vt:variant>
        <vt:lpstr>Theme</vt:lpstr>
      </vt:variant>
      <vt:variant>
        <vt:i4>4</vt:i4>
      </vt:variant>
      <vt:variant>
        <vt:lpstr>Links</vt:lpstr>
      </vt:variant>
      <vt:variant>
        <vt:i4>3</vt:i4>
      </vt:variant>
      <vt:variant>
        <vt:lpstr>Embedded OLE Servers</vt:lpstr>
      </vt:variant>
      <vt:variant>
        <vt:i4>1</vt:i4>
      </vt:variant>
      <vt:variant>
        <vt:lpstr>Slide Titles</vt:lpstr>
      </vt:variant>
      <vt:variant>
        <vt:i4>17</vt:i4>
      </vt:variant>
    </vt:vector>
  </HeadingPairs>
  <TitlesOfParts>
    <vt:vector size="25" baseType="lpstr">
      <vt:lpstr>Office Theme</vt:lpstr>
      <vt:lpstr>RCUB template novi</vt:lpstr>
      <vt:lpstr>1_RCUB template novi</vt:lpstr>
      <vt:lpstr>2_RCUB template novi</vt:lpstr>
      <vt:lpstr>C:\Users\mara.LOCAL\Desktop\Moodle\Slike za prezentaciju.vsdx\Drawing\~Page-1\Sheet.121</vt:lpstr>
      <vt:lpstr>C:\Users\mara.LOCAL\Desktop\Moodle\Slike za prezentaciju.vsdx\Drawing\~Page-3\Sheet.340</vt:lpstr>
      <vt:lpstr>C:\Users\mara.LOCAL\Desktop\Moodle\Slike za prezentaciju.vsdx\Drawing\~Page-2\Sheet.441</vt:lpstr>
      <vt:lpstr>Visio</vt:lpstr>
      <vt:lpstr>Prilog sistemu za razvoj IKT u sektoru obrazovanja – podaci o korisnicima</vt:lpstr>
      <vt:lpstr>Povezivanje: Mjesta-&gt;Ljudi-&gt;Stvari</vt:lpstr>
      <vt:lpstr>Personal, mobility, security</vt:lpstr>
      <vt:lpstr>Personal, security - Korisnički identiteti Geneza problema</vt:lpstr>
      <vt:lpstr>Eksterni servis i korisnički identiteti</vt:lpstr>
      <vt:lpstr>Servis upravljanje identitetima u  matičnoj ustanovi</vt:lpstr>
      <vt:lpstr>Ključna ideja – djeljena kontrola pristupa  infrastukturni servis (AAI)</vt:lpstr>
      <vt:lpstr>Federacija identiteta</vt:lpstr>
      <vt:lpstr>Primjeri federacija u obrazovnom i istraživačkom sektoru</vt:lpstr>
      <vt:lpstr>EDUROAM  federacija – mapa sa priključnim mjestima</vt:lpstr>
      <vt:lpstr>eduGAIN- Federacija federacije identiteta</vt:lpstr>
      <vt:lpstr>Socijalne mreže kao davaoci identiteta</vt:lpstr>
      <vt:lpstr>EduGAIN i AMRES status</vt:lpstr>
      <vt:lpstr>Članovi iAMRES federacije</vt:lpstr>
      <vt:lpstr>Trenutno stanje u Srbiji</vt:lpstr>
      <vt:lpstr>Spisak korisnih sajtova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Prilog sistemu za razvoj IKT u sektoru obrazovanja – podaci o korisnicima</dc:title>
  <dc:creator>Mara Bukvic</dc:creator>
  <cp:lastModifiedBy>Mara</cp:lastModifiedBy>
  <cp:revision>169</cp:revision>
  <dcterms:created xsi:type="dcterms:W3CDTF">2006-08-16T00:00:00Z</dcterms:created>
  <dcterms:modified xsi:type="dcterms:W3CDTF">2017-10-31T12:42:39Z</dcterms:modified>
</cp:coreProperties>
</file>